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61" r:id="rId6"/>
    <p:sldId id="260" r:id="rId7"/>
    <p:sldId id="264" r:id="rId8"/>
    <p:sldId id="265" r:id="rId9"/>
    <p:sldId id="259" r:id="rId10"/>
    <p:sldId id="258" r:id="rId11"/>
    <p:sldId id="266" r:id="rId12"/>
    <p:sldId id="267" r:id="rId13"/>
    <p:sldId id="268" r:id="rId14"/>
    <p:sldId id="274" r:id="rId15"/>
    <p:sldId id="269" r:id="rId16"/>
    <p:sldId id="270" r:id="rId17"/>
    <p:sldId id="271" r:id="rId18"/>
    <p:sldId id="272" r:id="rId19"/>
    <p:sldId id="273" r:id="rId20"/>
    <p:sldId id="275" r:id="rId21"/>
    <p:sldId id="277" r:id="rId22"/>
    <p:sldId id="276" r:id="rId23"/>
    <p:sldId id="278" r:id="rId24"/>
    <p:sldId id="279" r:id="rId25"/>
    <p:sldId id="280" r:id="rId26"/>
    <p:sldId id="281" r:id="rId27"/>
    <p:sldId id="282" r:id="rId28"/>
    <p:sldId id="283" r:id="rId29"/>
    <p:sldId id="284" r:id="rId30"/>
    <p:sldId id="285" r:id="rId31"/>
    <p:sldId id="286" r:id="rId32"/>
    <p:sldId id="287" r:id="rId33"/>
    <p:sldId id="290" r:id="rId34"/>
    <p:sldId id="291" r:id="rId35"/>
    <p:sldId id="288" r:id="rId36"/>
    <p:sldId id="289"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A0851B58-37A8-40FB-A9DB-36AB98CDF8AA}" type="datetimeFigureOut">
              <a:rPr lang="es-ES" smtClean="0"/>
              <a:t>26/09/2016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F14AFF6-5CF8-4CCF-87F8-C1BF3F22583C}" type="slidenum">
              <a:rPr lang="es-ES" smtClean="0"/>
              <a:t>‹Nº›</a:t>
            </a:fld>
            <a:endParaRPr lang="es-ES"/>
          </a:p>
        </p:txBody>
      </p:sp>
    </p:spTree>
    <p:extLst>
      <p:ext uri="{BB962C8B-B14F-4D97-AF65-F5344CB8AC3E}">
        <p14:creationId xmlns:p14="http://schemas.microsoft.com/office/powerpoint/2010/main" val="3766062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0851B58-37A8-40FB-A9DB-36AB98CDF8AA}" type="datetimeFigureOut">
              <a:rPr lang="es-ES" smtClean="0"/>
              <a:t>26/09/2016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F14AFF6-5CF8-4CCF-87F8-C1BF3F22583C}" type="slidenum">
              <a:rPr lang="es-ES" smtClean="0"/>
              <a:t>‹Nº›</a:t>
            </a:fld>
            <a:endParaRPr lang="es-ES"/>
          </a:p>
        </p:txBody>
      </p:sp>
    </p:spTree>
    <p:extLst>
      <p:ext uri="{BB962C8B-B14F-4D97-AF65-F5344CB8AC3E}">
        <p14:creationId xmlns:p14="http://schemas.microsoft.com/office/powerpoint/2010/main" val="1885157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0851B58-37A8-40FB-A9DB-36AB98CDF8AA}" type="datetimeFigureOut">
              <a:rPr lang="es-ES" smtClean="0"/>
              <a:t>26/09/2016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F14AFF6-5CF8-4CCF-87F8-C1BF3F22583C}" type="slidenum">
              <a:rPr lang="es-ES" smtClean="0"/>
              <a:t>‹Nº›</a:t>
            </a:fld>
            <a:endParaRPr lang="es-ES"/>
          </a:p>
        </p:txBody>
      </p:sp>
    </p:spTree>
    <p:extLst>
      <p:ext uri="{BB962C8B-B14F-4D97-AF65-F5344CB8AC3E}">
        <p14:creationId xmlns:p14="http://schemas.microsoft.com/office/powerpoint/2010/main" val="3728175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0851B58-37A8-40FB-A9DB-36AB98CDF8AA}" type="datetimeFigureOut">
              <a:rPr lang="es-ES" smtClean="0"/>
              <a:t>26/09/2016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F14AFF6-5CF8-4CCF-87F8-C1BF3F22583C}" type="slidenum">
              <a:rPr lang="es-ES" smtClean="0"/>
              <a:t>‹Nº›</a:t>
            </a:fld>
            <a:endParaRPr lang="es-ES"/>
          </a:p>
        </p:txBody>
      </p:sp>
    </p:spTree>
    <p:extLst>
      <p:ext uri="{BB962C8B-B14F-4D97-AF65-F5344CB8AC3E}">
        <p14:creationId xmlns:p14="http://schemas.microsoft.com/office/powerpoint/2010/main" val="2968918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0851B58-37A8-40FB-A9DB-36AB98CDF8AA}" type="datetimeFigureOut">
              <a:rPr lang="es-ES" smtClean="0"/>
              <a:t>26/09/2016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F14AFF6-5CF8-4CCF-87F8-C1BF3F22583C}" type="slidenum">
              <a:rPr lang="es-ES" smtClean="0"/>
              <a:t>‹Nº›</a:t>
            </a:fld>
            <a:endParaRPr lang="es-ES"/>
          </a:p>
        </p:txBody>
      </p:sp>
    </p:spTree>
    <p:extLst>
      <p:ext uri="{BB962C8B-B14F-4D97-AF65-F5344CB8AC3E}">
        <p14:creationId xmlns:p14="http://schemas.microsoft.com/office/powerpoint/2010/main" val="1647341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A0851B58-37A8-40FB-A9DB-36AB98CDF8AA}" type="datetimeFigureOut">
              <a:rPr lang="es-ES" smtClean="0"/>
              <a:t>26/09/2016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F14AFF6-5CF8-4CCF-87F8-C1BF3F22583C}" type="slidenum">
              <a:rPr lang="es-ES" smtClean="0"/>
              <a:t>‹Nº›</a:t>
            </a:fld>
            <a:endParaRPr lang="es-ES"/>
          </a:p>
        </p:txBody>
      </p:sp>
    </p:spTree>
    <p:extLst>
      <p:ext uri="{BB962C8B-B14F-4D97-AF65-F5344CB8AC3E}">
        <p14:creationId xmlns:p14="http://schemas.microsoft.com/office/powerpoint/2010/main" val="366958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A0851B58-37A8-40FB-A9DB-36AB98CDF8AA}" type="datetimeFigureOut">
              <a:rPr lang="es-ES" smtClean="0"/>
              <a:t>26/09/2016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F14AFF6-5CF8-4CCF-87F8-C1BF3F22583C}" type="slidenum">
              <a:rPr lang="es-ES" smtClean="0"/>
              <a:t>‹Nº›</a:t>
            </a:fld>
            <a:endParaRPr lang="es-ES"/>
          </a:p>
        </p:txBody>
      </p:sp>
    </p:spTree>
    <p:extLst>
      <p:ext uri="{BB962C8B-B14F-4D97-AF65-F5344CB8AC3E}">
        <p14:creationId xmlns:p14="http://schemas.microsoft.com/office/powerpoint/2010/main" val="4005720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A0851B58-37A8-40FB-A9DB-36AB98CDF8AA}" type="datetimeFigureOut">
              <a:rPr lang="es-ES" smtClean="0"/>
              <a:t>26/09/2016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F14AFF6-5CF8-4CCF-87F8-C1BF3F22583C}" type="slidenum">
              <a:rPr lang="es-ES" smtClean="0"/>
              <a:t>‹Nº›</a:t>
            </a:fld>
            <a:endParaRPr lang="es-ES"/>
          </a:p>
        </p:txBody>
      </p:sp>
    </p:spTree>
    <p:extLst>
      <p:ext uri="{BB962C8B-B14F-4D97-AF65-F5344CB8AC3E}">
        <p14:creationId xmlns:p14="http://schemas.microsoft.com/office/powerpoint/2010/main" val="3932001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0851B58-37A8-40FB-A9DB-36AB98CDF8AA}" type="datetimeFigureOut">
              <a:rPr lang="es-ES" smtClean="0"/>
              <a:t>26/09/2016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F14AFF6-5CF8-4CCF-87F8-C1BF3F22583C}" type="slidenum">
              <a:rPr lang="es-ES" smtClean="0"/>
              <a:t>‹Nº›</a:t>
            </a:fld>
            <a:endParaRPr lang="es-ES"/>
          </a:p>
        </p:txBody>
      </p:sp>
    </p:spTree>
    <p:extLst>
      <p:ext uri="{BB962C8B-B14F-4D97-AF65-F5344CB8AC3E}">
        <p14:creationId xmlns:p14="http://schemas.microsoft.com/office/powerpoint/2010/main" val="986994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0851B58-37A8-40FB-A9DB-36AB98CDF8AA}" type="datetimeFigureOut">
              <a:rPr lang="es-ES" smtClean="0"/>
              <a:t>26/09/2016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F14AFF6-5CF8-4CCF-87F8-C1BF3F22583C}" type="slidenum">
              <a:rPr lang="es-ES" smtClean="0"/>
              <a:t>‹Nº›</a:t>
            </a:fld>
            <a:endParaRPr lang="es-ES"/>
          </a:p>
        </p:txBody>
      </p:sp>
    </p:spTree>
    <p:extLst>
      <p:ext uri="{BB962C8B-B14F-4D97-AF65-F5344CB8AC3E}">
        <p14:creationId xmlns:p14="http://schemas.microsoft.com/office/powerpoint/2010/main" val="4191674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0851B58-37A8-40FB-A9DB-36AB98CDF8AA}" type="datetimeFigureOut">
              <a:rPr lang="es-ES" smtClean="0"/>
              <a:t>26/09/2016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F14AFF6-5CF8-4CCF-87F8-C1BF3F22583C}" type="slidenum">
              <a:rPr lang="es-ES" smtClean="0"/>
              <a:t>‹Nº›</a:t>
            </a:fld>
            <a:endParaRPr lang="es-ES"/>
          </a:p>
        </p:txBody>
      </p:sp>
    </p:spTree>
    <p:extLst>
      <p:ext uri="{BB962C8B-B14F-4D97-AF65-F5344CB8AC3E}">
        <p14:creationId xmlns:p14="http://schemas.microsoft.com/office/powerpoint/2010/main" val="454324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851B58-37A8-40FB-A9DB-36AB98CDF8AA}" type="datetimeFigureOut">
              <a:rPr lang="es-ES" smtClean="0"/>
              <a:t>26/09/2016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14AFF6-5CF8-4CCF-87F8-C1BF3F22583C}" type="slidenum">
              <a:rPr lang="es-ES" smtClean="0"/>
              <a:t>‹Nº›</a:t>
            </a:fld>
            <a:endParaRPr lang="es-ES"/>
          </a:p>
        </p:txBody>
      </p:sp>
    </p:spTree>
    <p:extLst>
      <p:ext uri="{BB962C8B-B14F-4D97-AF65-F5344CB8AC3E}">
        <p14:creationId xmlns:p14="http://schemas.microsoft.com/office/powerpoint/2010/main" val="2933259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noticias.juridicas.com/base_datos/Privado/l1-2000.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noticias.juridicas.com/base_datos/Admin/dir2006-112-ce.html#I82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noticias.juridicas.com/base_datos/Fiscal/540273-l-27-2014-de-27-nov-impuesto-sobre-sociedades.html#I220"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noticias.juridicas.com/base_datos/Admin/l12-2002.html" TargetMode="External"/><Relationship Id="rId2" Type="http://schemas.openxmlformats.org/officeDocument/2006/relationships/hyperlink" Target="http://noticias.juridicas.com/base_datos/Fiscal/l28-1990.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La actuación ante la inspección de hacienda tras la ley 34/2025 </a:t>
            </a:r>
            <a:endParaRPr lang="es-ES" dirty="0"/>
          </a:p>
        </p:txBody>
      </p:sp>
      <p:sp>
        <p:nvSpPr>
          <p:cNvPr id="3" name="2 Subtítulo"/>
          <p:cNvSpPr>
            <a:spLocks noGrp="1"/>
          </p:cNvSpPr>
          <p:nvPr>
            <p:ph type="subTitle" idx="1"/>
          </p:nvPr>
        </p:nvSpPr>
        <p:spPr/>
        <p:txBody>
          <a:bodyPr/>
          <a:lstStyle/>
          <a:p>
            <a:r>
              <a:rPr lang="es-ES" b="1" dirty="0"/>
              <a:t>Ley 58/2003, de 17 de diciembre, General Tributaria (Vigente hasta el 01 de Enero de 2017)</a:t>
            </a:r>
          </a:p>
          <a:p>
            <a:endParaRPr lang="es-ES" dirty="0"/>
          </a:p>
        </p:txBody>
      </p:sp>
    </p:spTree>
    <p:extLst>
      <p:ext uri="{BB962C8B-B14F-4D97-AF65-F5344CB8AC3E}">
        <p14:creationId xmlns:p14="http://schemas.microsoft.com/office/powerpoint/2010/main" val="304956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Artículo 66 bis Derecho a comprobar e investigar</a:t>
            </a:r>
            <a:endParaRPr lang="es-ES" dirty="0"/>
          </a:p>
        </p:txBody>
      </p:sp>
      <p:sp>
        <p:nvSpPr>
          <p:cNvPr id="3" name="2 Marcador de contenido"/>
          <p:cNvSpPr>
            <a:spLocks noGrp="1"/>
          </p:cNvSpPr>
          <p:nvPr>
            <p:ph idx="1"/>
          </p:nvPr>
        </p:nvSpPr>
        <p:spPr/>
        <p:txBody>
          <a:bodyPr>
            <a:normAutofit fontScale="92500" lnSpcReduction="20000"/>
          </a:bodyPr>
          <a:lstStyle/>
          <a:p>
            <a:pPr marL="0" indent="0" algn="just">
              <a:buNone/>
            </a:pPr>
            <a:r>
              <a:rPr lang="es-ES" dirty="0"/>
              <a:t>Salvo que la normativa propia de cada tributo establezca otra cosa, </a:t>
            </a:r>
            <a:r>
              <a:rPr lang="es-ES" b="1" dirty="0">
                <a:solidFill>
                  <a:srgbClr val="FF0000"/>
                </a:solidFill>
              </a:rPr>
              <a:t>la limitación del derecho a comprobar a que se refiere el apartado anterior no afectará a la obligación de aportación de las liquidaciones o autoliquidaciones en que se incluyeron las bases, cuotas o deducciones y la contabilidad con ocasión de procedimientos de comprobación e investigación de ejercicios no prescritos</a:t>
            </a:r>
            <a:r>
              <a:rPr lang="es-ES" dirty="0"/>
              <a:t> en los que se produjeron las compensaciones o aplicaciones señaladas en dicho apartado.</a:t>
            </a:r>
          </a:p>
        </p:txBody>
      </p:sp>
    </p:spTree>
    <p:extLst>
      <p:ext uri="{BB962C8B-B14F-4D97-AF65-F5344CB8AC3E}">
        <p14:creationId xmlns:p14="http://schemas.microsoft.com/office/powerpoint/2010/main" val="2257413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a:t>Artículo 105 Carga de la prueba</a:t>
            </a:r>
            <a:endParaRPr lang="es-ES" dirty="0"/>
          </a:p>
        </p:txBody>
      </p:sp>
      <p:sp>
        <p:nvSpPr>
          <p:cNvPr id="3" name="2 Marcador de contenido"/>
          <p:cNvSpPr>
            <a:spLocks noGrp="1"/>
          </p:cNvSpPr>
          <p:nvPr>
            <p:ph idx="1"/>
          </p:nvPr>
        </p:nvSpPr>
        <p:spPr/>
        <p:txBody>
          <a:bodyPr>
            <a:normAutofit/>
          </a:bodyPr>
          <a:lstStyle/>
          <a:p>
            <a:r>
              <a:rPr lang="es-ES" dirty="0" smtClean="0"/>
              <a:t>En </a:t>
            </a:r>
            <a:r>
              <a:rPr lang="es-ES" dirty="0"/>
              <a:t>los procedimientos de aplicación de los tributos quien haga valer su derecho deberá probar los hechos constitutivos del mismo.</a:t>
            </a:r>
          </a:p>
          <a:p>
            <a:r>
              <a:rPr lang="es-ES" dirty="0" smtClean="0"/>
              <a:t>Los </a:t>
            </a:r>
            <a:r>
              <a:rPr lang="es-ES" dirty="0"/>
              <a:t>obligados tributarios cumplirán su deber de probar </a:t>
            </a:r>
            <a:r>
              <a:rPr lang="es-ES" b="1" dirty="0">
                <a:solidFill>
                  <a:srgbClr val="FF0000"/>
                </a:solidFill>
              </a:rPr>
              <a:t>si designan de modo concreto </a:t>
            </a:r>
            <a:r>
              <a:rPr lang="es-ES" dirty="0"/>
              <a:t>los elementos de prueba en poder de la Administración tributaria.</a:t>
            </a:r>
          </a:p>
          <a:p>
            <a:pPr marL="0" indent="0" algn="just">
              <a:buNone/>
            </a:pPr>
            <a:endParaRPr lang="es-ES" dirty="0"/>
          </a:p>
        </p:txBody>
      </p:sp>
    </p:spTree>
    <p:extLst>
      <p:ext uri="{BB962C8B-B14F-4D97-AF65-F5344CB8AC3E}">
        <p14:creationId xmlns:p14="http://schemas.microsoft.com/office/powerpoint/2010/main" val="660612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Artículo 106 Normas sobre medios y valoración de la prueba</a:t>
            </a:r>
            <a:endParaRPr lang="es-ES" dirty="0"/>
          </a:p>
        </p:txBody>
      </p:sp>
      <p:sp>
        <p:nvSpPr>
          <p:cNvPr id="3" name="2 Marcador de contenido"/>
          <p:cNvSpPr>
            <a:spLocks noGrp="1"/>
          </p:cNvSpPr>
          <p:nvPr>
            <p:ph idx="1"/>
          </p:nvPr>
        </p:nvSpPr>
        <p:spPr/>
        <p:txBody>
          <a:bodyPr>
            <a:normAutofit/>
          </a:bodyPr>
          <a:lstStyle/>
          <a:p>
            <a:pPr marL="0" indent="0" algn="just">
              <a:buNone/>
            </a:pPr>
            <a:r>
              <a:rPr lang="es-ES" dirty="0"/>
              <a:t>En los procedimientos tributarios serán de aplicación las normas que sobre medios y valoración de prueba se contienen </a:t>
            </a:r>
            <a:r>
              <a:rPr lang="es-ES" dirty="0" smtClean="0"/>
              <a:t>en:</a:t>
            </a:r>
          </a:p>
          <a:p>
            <a:pPr marL="0" indent="0" algn="just">
              <a:buNone/>
            </a:pPr>
            <a:r>
              <a:rPr lang="es-ES" dirty="0" smtClean="0"/>
              <a:t>a).- El </a:t>
            </a:r>
            <a:r>
              <a:rPr lang="es-ES" dirty="0"/>
              <a:t>Código </a:t>
            </a:r>
            <a:r>
              <a:rPr lang="es-ES" dirty="0" smtClean="0"/>
              <a:t>Civil</a:t>
            </a:r>
          </a:p>
          <a:p>
            <a:pPr marL="0" indent="0" algn="just">
              <a:buNone/>
            </a:pPr>
            <a:r>
              <a:rPr lang="es-ES" dirty="0" smtClean="0"/>
              <a:t>b).- La </a:t>
            </a:r>
            <a:r>
              <a:rPr lang="es-ES" dirty="0">
                <a:hlinkClick r:id="rId2"/>
              </a:rPr>
              <a:t>Ley 1/2000, de 7 de enero, de Enjuiciamiento Civil</a:t>
            </a:r>
            <a:r>
              <a:rPr lang="es-ES" dirty="0"/>
              <a:t>, </a:t>
            </a:r>
            <a:endParaRPr lang="es-ES" dirty="0" smtClean="0"/>
          </a:p>
          <a:p>
            <a:pPr marL="0" indent="0" algn="just">
              <a:buNone/>
            </a:pPr>
            <a:r>
              <a:rPr lang="es-ES" dirty="0" smtClean="0"/>
              <a:t>Salvo </a:t>
            </a:r>
            <a:r>
              <a:rPr lang="es-ES" dirty="0"/>
              <a:t>que la ley establezca otra cosa.</a:t>
            </a:r>
          </a:p>
        </p:txBody>
      </p:sp>
    </p:spTree>
    <p:extLst>
      <p:ext uri="{BB962C8B-B14F-4D97-AF65-F5344CB8AC3E}">
        <p14:creationId xmlns:p14="http://schemas.microsoft.com/office/powerpoint/2010/main" val="2340563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Artículo 106 Normas sobre medios y valoración de la prueba</a:t>
            </a:r>
            <a:endParaRPr lang="es-ES" dirty="0"/>
          </a:p>
        </p:txBody>
      </p:sp>
      <p:sp>
        <p:nvSpPr>
          <p:cNvPr id="3" name="2 Marcador de contenido"/>
          <p:cNvSpPr>
            <a:spLocks noGrp="1"/>
          </p:cNvSpPr>
          <p:nvPr>
            <p:ph idx="1"/>
          </p:nvPr>
        </p:nvSpPr>
        <p:spPr/>
        <p:txBody>
          <a:bodyPr>
            <a:normAutofit/>
          </a:bodyPr>
          <a:lstStyle/>
          <a:p>
            <a:pPr marL="0" indent="0" algn="just">
              <a:buNone/>
            </a:pPr>
            <a:r>
              <a:rPr lang="es-ES" dirty="0"/>
              <a:t>La ley propia de cada tributo podrá exigir requisitos formales de deducibilidad para determinadas operaciones que tengan relevancia para la cuantificación de la obligación tributaria</a:t>
            </a:r>
            <a:r>
              <a:rPr lang="es-ES" dirty="0" smtClean="0"/>
              <a:t>.</a:t>
            </a:r>
          </a:p>
          <a:p>
            <a:pPr marL="0" indent="0" algn="just">
              <a:buNone/>
            </a:pPr>
            <a:endParaRPr lang="es-ES" dirty="0"/>
          </a:p>
        </p:txBody>
      </p:sp>
    </p:spTree>
    <p:extLst>
      <p:ext uri="{BB962C8B-B14F-4D97-AF65-F5344CB8AC3E}">
        <p14:creationId xmlns:p14="http://schemas.microsoft.com/office/powerpoint/2010/main" val="714222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Artículo 106 Normas sobre medios y valoración de la prueba</a:t>
            </a:r>
            <a:endParaRPr lang="es-ES" dirty="0"/>
          </a:p>
        </p:txBody>
      </p:sp>
      <p:sp>
        <p:nvSpPr>
          <p:cNvPr id="3" name="2 Marcador de contenido"/>
          <p:cNvSpPr>
            <a:spLocks noGrp="1"/>
          </p:cNvSpPr>
          <p:nvPr>
            <p:ph idx="1"/>
          </p:nvPr>
        </p:nvSpPr>
        <p:spPr/>
        <p:txBody>
          <a:bodyPr>
            <a:normAutofit fontScale="85000" lnSpcReduction="20000"/>
          </a:bodyPr>
          <a:lstStyle/>
          <a:p>
            <a:pPr marL="0" indent="0" algn="just">
              <a:buNone/>
            </a:pPr>
            <a:r>
              <a:rPr lang="es-ES" dirty="0" smtClean="0"/>
              <a:t>Los </a:t>
            </a:r>
            <a:r>
              <a:rPr lang="es-ES" dirty="0"/>
              <a:t>gastos deducibles y las deducciones que se practiquen, cuando estén originados por operaciones realizadas por empresarios o profesionales, </a:t>
            </a:r>
            <a:r>
              <a:rPr lang="es-ES" b="1" dirty="0">
                <a:solidFill>
                  <a:srgbClr val="FF0000"/>
                </a:solidFill>
              </a:rPr>
              <a:t>deberán justificarse, de forma prioritaria, mediante la factura entregada por el empresario o profesional que haya realizado la correspondiente operación </a:t>
            </a:r>
            <a:r>
              <a:rPr lang="es-ES" dirty="0"/>
              <a:t>que cumpla los requisitos señalados en la normativa tributaria.</a:t>
            </a:r>
          </a:p>
          <a:p>
            <a:pPr marL="0" indent="0" algn="just">
              <a:buNone/>
            </a:pPr>
            <a:r>
              <a:rPr lang="es-ES" dirty="0"/>
              <a:t>Sin perjuicio de lo anterior, </a:t>
            </a:r>
            <a:r>
              <a:rPr lang="es-ES" b="1" dirty="0">
                <a:solidFill>
                  <a:srgbClr val="FF0000"/>
                </a:solidFill>
              </a:rPr>
              <a:t>la factura no constituye un medio de prueba privilegiado respecto de la existencia de las operaciones, por lo que una vez que la Administración cuestiona fundadamente su efectividad, corresponde al obligado tributario aportar pruebas sobre la realidad de las operaciones.</a:t>
            </a:r>
          </a:p>
          <a:p>
            <a:pPr marL="0" indent="0" algn="just">
              <a:buNone/>
            </a:pPr>
            <a:endParaRPr lang="es-ES" dirty="0"/>
          </a:p>
        </p:txBody>
      </p:sp>
    </p:spTree>
    <p:extLst>
      <p:ext uri="{BB962C8B-B14F-4D97-AF65-F5344CB8AC3E}">
        <p14:creationId xmlns:p14="http://schemas.microsoft.com/office/powerpoint/2010/main" val="2594493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Ley 37/1992. Artículo </a:t>
            </a:r>
            <a:r>
              <a:rPr lang="es-ES" b="1" dirty="0"/>
              <a:t>97 Requisitos formales de la deducción</a:t>
            </a:r>
            <a:endParaRPr lang="es-ES" dirty="0"/>
          </a:p>
        </p:txBody>
      </p:sp>
      <p:sp>
        <p:nvSpPr>
          <p:cNvPr id="3" name="2 Marcador de contenido"/>
          <p:cNvSpPr>
            <a:spLocks noGrp="1"/>
          </p:cNvSpPr>
          <p:nvPr>
            <p:ph idx="1"/>
          </p:nvPr>
        </p:nvSpPr>
        <p:spPr/>
        <p:txBody>
          <a:bodyPr>
            <a:normAutofit/>
          </a:bodyPr>
          <a:lstStyle/>
          <a:p>
            <a:pPr marL="0" indent="0">
              <a:buNone/>
            </a:pPr>
            <a:r>
              <a:rPr lang="es-ES" dirty="0"/>
              <a:t>Sólo podrán ejercitar el derecho a la deducción los empresarios o profesionales que estén en posesión del documento justificativo de su derecho.</a:t>
            </a:r>
          </a:p>
          <a:p>
            <a:pPr marL="0" indent="0">
              <a:buNone/>
            </a:pPr>
            <a:r>
              <a:rPr lang="es-ES" dirty="0"/>
              <a:t>A estos efectos, únicamente se considerarán documentos justificativos del derecho a la deducción:</a:t>
            </a:r>
          </a:p>
          <a:p>
            <a:pPr marL="0" indent="0" algn="just">
              <a:buNone/>
            </a:pPr>
            <a:endParaRPr lang="es-ES" dirty="0"/>
          </a:p>
        </p:txBody>
      </p:sp>
    </p:spTree>
    <p:extLst>
      <p:ext uri="{BB962C8B-B14F-4D97-AF65-F5344CB8AC3E}">
        <p14:creationId xmlns:p14="http://schemas.microsoft.com/office/powerpoint/2010/main" val="1584949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Ley 37/1992. Artículo </a:t>
            </a:r>
            <a:r>
              <a:rPr lang="es-ES" b="1" dirty="0"/>
              <a:t>97 Requisitos formales de la deducción</a:t>
            </a:r>
            <a:endParaRPr lang="es-ES" dirty="0"/>
          </a:p>
        </p:txBody>
      </p:sp>
      <p:sp>
        <p:nvSpPr>
          <p:cNvPr id="3" name="2 Marcador de contenido"/>
          <p:cNvSpPr>
            <a:spLocks noGrp="1"/>
          </p:cNvSpPr>
          <p:nvPr>
            <p:ph idx="1"/>
          </p:nvPr>
        </p:nvSpPr>
        <p:spPr/>
        <p:txBody>
          <a:bodyPr>
            <a:normAutofit fontScale="70000" lnSpcReduction="20000"/>
          </a:bodyPr>
          <a:lstStyle/>
          <a:p>
            <a:pPr marL="0" indent="0" algn="just">
              <a:buNone/>
            </a:pPr>
            <a:r>
              <a:rPr lang="es-ES" b="1" dirty="0"/>
              <a:t>1.º</a:t>
            </a:r>
            <a:r>
              <a:rPr lang="es-ES" dirty="0"/>
              <a:t> La factura original expedida por quien realice la entrega o preste el servicio o, en su nombre y por su cuenta, por su cliente o por un tercero, siempre que, para cualquiera de estos casos, se cumplan los requisitos que se establezcan reglamentariamente.</a:t>
            </a:r>
          </a:p>
          <a:p>
            <a:pPr marL="0" indent="0" algn="just">
              <a:buNone/>
            </a:pPr>
            <a:r>
              <a:rPr lang="es-ES" b="1" dirty="0"/>
              <a:t>2.º</a:t>
            </a:r>
            <a:r>
              <a:rPr lang="es-ES" dirty="0"/>
              <a:t> La factura original expedida por quien realice una entrega que de lugar a una adquisición intracomunitaria de bienes sujeta al impuesto, siempre que dicha adquisición esté debidamente consignada en la declaración-liquidación a que se refiere el número 6.º del apartado uno del artículo 164 de esta ley.</a:t>
            </a:r>
          </a:p>
          <a:p>
            <a:pPr marL="0" indent="0" algn="just">
              <a:buNone/>
            </a:pPr>
            <a:r>
              <a:rPr lang="es-ES" b="1" dirty="0"/>
              <a:t>3.º</a:t>
            </a:r>
            <a:r>
              <a:rPr lang="es-ES" dirty="0"/>
              <a:t> En el caso de las importaciones, el documento en el que conste la liquidación practicada por la Administración o, si se trata de operaciones asimiladas a las importaciones, la autoliquidación en la que se consigne el Impuesto devengado con ocasión de su realización.</a:t>
            </a:r>
          </a:p>
          <a:p>
            <a:pPr marL="0" indent="0" algn="just">
              <a:buNone/>
            </a:pPr>
            <a:endParaRPr lang="es-ES" dirty="0"/>
          </a:p>
        </p:txBody>
      </p:sp>
    </p:spTree>
    <p:extLst>
      <p:ext uri="{BB962C8B-B14F-4D97-AF65-F5344CB8AC3E}">
        <p14:creationId xmlns:p14="http://schemas.microsoft.com/office/powerpoint/2010/main" val="4186906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Ley 37/1992. Artículo </a:t>
            </a:r>
            <a:r>
              <a:rPr lang="es-ES" b="1" dirty="0"/>
              <a:t>97 Requisitos formales de la deducción</a:t>
            </a:r>
            <a:endParaRPr lang="es-ES" dirty="0"/>
          </a:p>
        </p:txBody>
      </p:sp>
      <p:sp>
        <p:nvSpPr>
          <p:cNvPr id="3" name="2 Marcador de contenido"/>
          <p:cNvSpPr>
            <a:spLocks noGrp="1"/>
          </p:cNvSpPr>
          <p:nvPr>
            <p:ph idx="1"/>
          </p:nvPr>
        </p:nvSpPr>
        <p:spPr/>
        <p:txBody>
          <a:bodyPr>
            <a:normAutofit fontScale="70000" lnSpcReduction="20000"/>
          </a:bodyPr>
          <a:lstStyle/>
          <a:p>
            <a:pPr marL="0" indent="0" algn="just">
              <a:buNone/>
            </a:pPr>
            <a:r>
              <a:rPr lang="es-ES" b="1" dirty="0"/>
              <a:t>4.º</a:t>
            </a:r>
            <a:r>
              <a:rPr lang="es-ES" dirty="0"/>
              <a:t> La factura original o el justificante contable de la operación expedido por quien realice una entrega de bienes o una prestación de servicios al destinatario, sujeto pasivo del Impuesto, en los supuestos a que se refieren los números 2.º, 3.º y 4.º del apartado uno del artículo 84 y el artículo 140 </a:t>
            </a:r>
            <a:r>
              <a:rPr lang="es-ES" dirty="0" err="1"/>
              <a:t>quinque</a:t>
            </a:r>
            <a:r>
              <a:rPr lang="es-ES" dirty="0"/>
              <a:t> de esta Ley, siempre que dicha entrega o prestación esté debidamente consignada en la declaración-liquidación a que se refiere el número 6.º del apartado uno del artículo 164 de esta Ley</a:t>
            </a:r>
            <a:r>
              <a:rPr lang="es-ES" dirty="0" smtClean="0"/>
              <a:t>. Cuando </a:t>
            </a:r>
            <a:r>
              <a:rPr lang="es-ES" dirty="0"/>
              <a:t>quien realice la entrega de bienes o la prestación de servicios esté establecido en la Comunidad, la factura original a que se refiere el párrafo anterior deberá contener los requisitos recogidos en el </a:t>
            </a:r>
            <a:r>
              <a:rPr lang="es-ES" dirty="0">
                <a:hlinkClick r:id="rId2"/>
              </a:rPr>
              <a:t>artículo 226 de la Directiva 2006/112/CE</a:t>
            </a:r>
            <a:r>
              <a:rPr lang="es-ES" dirty="0"/>
              <a:t>, del Consejo, de 28 de noviembre de 2006, relativa al sistema común del impuesto sobre el valor añadido.</a:t>
            </a:r>
          </a:p>
          <a:p>
            <a:pPr marL="0" indent="0" algn="just">
              <a:buNone/>
            </a:pPr>
            <a:r>
              <a:rPr lang="es-ES" b="1" dirty="0"/>
              <a:t>5.º</a:t>
            </a:r>
            <a:r>
              <a:rPr lang="es-ES" dirty="0"/>
              <a:t> El recibo original firmado por el titular de la explotación agrícola, forestal, ganadera o pesquera a que se refiere el artículo 134, apartado tres, de esta ley.</a:t>
            </a:r>
          </a:p>
        </p:txBody>
      </p:sp>
    </p:spTree>
    <p:extLst>
      <p:ext uri="{BB962C8B-B14F-4D97-AF65-F5344CB8AC3E}">
        <p14:creationId xmlns:p14="http://schemas.microsoft.com/office/powerpoint/2010/main" val="1587148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Ley 37/1992. Artículo </a:t>
            </a:r>
            <a:r>
              <a:rPr lang="es-ES" b="1" dirty="0"/>
              <a:t>97 Requisitos formales de la deducción</a:t>
            </a:r>
            <a:endParaRPr lang="es-ES" dirty="0"/>
          </a:p>
        </p:txBody>
      </p:sp>
      <p:sp>
        <p:nvSpPr>
          <p:cNvPr id="3" name="2 Marcador de contenido"/>
          <p:cNvSpPr>
            <a:spLocks noGrp="1"/>
          </p:cNvSpPr>
          <p:nvPr>
            <p:ph idx="1"/>
          </p:nvPr>
        </p:nvSpPr>
        <p:spPr/>
        <p:txBody>
          <a:bodyPr>
            <a:normAutofit fontScale="55000" lnSpcReduction="20000"/>
          </a:bodyPr>
          <a:lstStyle/>
          <a:p>
            <a:pPr marL="0" indent="0" algn="just">
              <a:buNone/>
            </a:pPr>
            <a:r>
              <a:rPr lang="es-ES" b="1" dirty="0">
                <a:solidFill>
                  <a:srgbClr val="FF0000"/>
                </a:solidFill>
              </a:rPr>
              <a:t>Los documentos anteriores que no cumplan todos y cada uno de los requisitos establecidos legal y reglamentariamente no justificarán el derecho a la deducción, salvo que se produzca la correspondiente rectificación de los mismos</a:t>
            </a:r>
            <a:r>
              <a:rPr lang="es-ES" b="1" dirty="0"/>
              <a:t>. </a:t>
            </a:r>
            <a:endParaRPr lang="es-ES" b="1" dirty="0" smtClean="0"/>
          </a:p>
          <a:p>
            <a:pPr marL="0" indent="0" algn="just">
              <a:buNone/>
            </a:pPr>
            <a:r>
              <a:rPr lang="es-ES" dirty="0" smtClean="0"/>
              <a:t>El </a:t>
            </a:r>
            <a:r>
              <a:rPr lang="es-ES" dirty="0"/>
              <a:t>derecho a la deducción de las cuotas cuyo ejercicio se justifique mediante un documento rectificativo sólo podrá efectuarse en el período impositivo en el que el empresario o profesional reciba dicho documento o en los siguientes, siempre que no haya transcurrido el plazo al que hace referencia el artículo 100 de esta Ley, sin perjuicio de lo dispuesto en el apartado dos del artículo 114 de la misma.</a:t>
            </a:r>
          </a:p>
          <a:p>
            <a:pPr marL="0" indent="0" algn="just">
              <a:buNone/>
            </a:pPr>
            <a:endParaRPr lang="es-ES" dirty="0" smtClean="0"/>
          </a:p>
          <a:p>
            <a:pPr marL="0" indent="0" algn="just">
              <a:buNone/>
            </a:pPr>
            <a:r>
              <a:rPr lang="es-ES" dirty="0" smtClean="0"/>
              <a:t>En </a:t>
            </a:r>
            <a:r>
              <a:rPr lang="es-ES" dirty="0"/>
              <a:t>ningún caso será admisible el derecho a deducir en cuantía superior a la cuota tributaria expresa y separadamente consignada que haya sido repercutida o, en su caso, satisfecha según el documento justificativo de la deducción.</a:t>
            </a:r>
          </a:p>
          <a:p>
            <a:pPr marL="0" indent="0" algn="just">
              <a:buNone/>
            </a:pPr>
            <a:endParaRPr lang="es-ES" dirty="0" smtClean="0"/>
          </a:p>
          <a:p>
            <a:pPr marL="0" indent="0" algn="just">
              <a:buNone/>
            </a:pPr>
            <a:r>
              <a:rPr lang="es-ES" dirty="0" smtClean="0"/>
              <a:t>Tratándose </a:t>
            </a:r>
            <a:r>
              <a:rPr lang="es-ES" dirty="0"/>
              <a:t>de bienes o servicios adquiridos en común por varias personas, cada uno de los adquirentes podrá efectuar la deducción, en su caso, de la parte proporcional correspondiente, siempre que en el original y en cada uno de los ejemplares duplicados de la factura se consigne, en forma distinta y separada, la porción de base imponible y cuota repercutida a cada uno de los destinatarios.</a:t>
            </a:r>
          </a:p>
          <a:p>
            <a:pPr marL="0" indent="0" algn="just">
              <a:buNone/>
            </a:pPr>
            <a:endParaRPr lang="es-ES" dirty="0"/>
          </a:p>
        </p:txBody>
      </p:sp>
    </p:spTree>
    <p:extLst>
      <p:ext uri="{BB962C8B-B14F-4D97-AF65-F5344CB8AC3E}">
        <p14:creationId xmlns:p14="http://schemas.microsoft.com/office/powerpoint/2010/main" val="3238109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Artículo 107 Valor probatorio de las diligencias</a:t>
            </a:r>
            <a:endParaRPr lang="es-ES" dirty="0"/>
          </a:p>
        </p:txBody>
      </p:sp>
      <p:sp>
        <p:nvSpPr>
          <p:cNvPr id="3" name="2 Marcador de contenido"/>
          <p:cNvSpPr>
            <a:spLocks noGrp="1"/>
          </p:cNvSpPr>
          <p:nvPr>
            <p:ph idx="1"/>
          </p:nvPr>
        </p:nvSpPr>
        <p:spPr/>
        <p:txBody>
          <a:bodyPr>
            <a:normAutofit fontScale="92500" lnSpcReduction="20000"/>
          </a:bodyPr>
          <a:lstStyle/>
          <a:p>
            <a:pPr marL="0" indent="0" algn="just">
              <a:buNone/>
            </a:pPr>
            <a:r>
              <a:rPr lang="es-ES" b="1" dirty="0"/>
              <a:t>1. </a:t>
            </a:r>
            <a:r>
              <a:rPr lang="es-ES" dirty="0"/>
              <a:t>Las diligencias extendidas en el curso de las actuaciones y los procedimientos tributarios tienen naturaleza de documentos públicos y hacen prueba de los hechos que motiven su formalización, salvo que se acredite lo contrario.</a:t>
            </a:r>
          </a:p>
          <a:p>
            <a:pPr marL="0" indent="0" algn="just">
              <a:buNone/>
            </a:pPr>
            <a:r>
              <a:rPr lang="es-ES" b="1" dirty="0"/>
              <a:t>2. </a:t>
            </a:r>
            <a:r>
              <a:rPr lang="es-ES" dirty="0"/>
              <a:t>Los hechos contenidos en las diligencias y aceptados por el obligado tributario objeto del procedimiento, así como sus manifestaciones, se presumen ciertos y sólo podrán rectificarse por éstos mediante prueba de que incurrieron en error de hecho</a:t>
            </a:r>
          </a:p>
          <a:p>
            <a:pPr marL="0" indent="0" algn="just">
              <a:buNone/>
            </a:pPr>
            <a:endParaRPr lang="es-ES" dirty="0"/>
          </a:p>
        </p:txBody>
      </p:sp>
    </p:spTree>
    <p:extLst>
      <p:ext uri="{BB962C8B-B14F-4D97-AF65-F5344CB8AC3E}">
        <p14:creationId xmlns:p14="http://schemas.microsoft.com/office/powerpoint/2010/main" val="159579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a:t>Artículo 66 Plazos de prescripción</a:t>
            </a:r>
            <a:endParaRPr lang="es-ES" dirty="0"/>
          </a:p>
        </p:txBody>
      </p:sp>
      <p:sp>
        <p:nvSpPr>
          <p:cNvPr id="3" name="2 Marcador de contenido"/>
          <p:cNvSpPr>
            <a:spLocks noGrp="1"/>
          </p:cNvSpPr>
          <p:nvPr>
            <p:ph idx="1"/>
          </p:nvPr>
        </p:nvSpPr>
        <p:spPr/>
        <p:txBody>
          <a:bodyPr>
            <a:normAutofit/>
          </a:bodyPr>
          <a:lstStyle/>
          <a:p>
            <a:pPr marL="0" indent="0" algn="just">
              <a:buNone/>
            </a:pPr>
            <a:r>
              <a:rPr lang="es-ES" dirty="0"/>
              <a:t>La prescripción de derechos establecida en el artículo 66 de esta Ley no afectará al derecho de la Administración para realizar comprobaciones e investigaciones conforme al artículo 115 de esta Ley, salvo lo dispuesto en el apartado siguiente.</a:t>
            </a:r>
          </a:p>
        </p:txBody>
      </p:sp>
    </p:spTree>
    <p:extLst>
      <p:ext uri="{BB962C8B-B14F-4D97-AF65-F5344CB8AC3E}">
        <p14:creationId xmlns:p14="http://schemas.microsoft.com/office/powerpoint/2010/main" val="15718316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Artículo 108 Presunciones en materia tributaria</a:t>
            </a:r>
            <a:endParaRPr lang="es-ES" dirty="0"/>
          </a:p>
        </p:txBody>
      </p:sp>
      <p:sp>
        <p:nvSpPr>
          <p:cNvPr id="3" name="2 Marcador de contenido"/>
          <p:cNvSpPr>
            <a:spLocks noGrp="1"/>
          </p:cNvSpPr>
          <p:nvPr>
            <p:ph idx="1"/>
          </p:nvPr>
        </p:nvSpPr>
        <p:spPr/>
        <p:txBody>
          <a:bodyPr>
            <a:normAutofit fontScale="77500" lnSpcReduction="20000"/>
          </a:bodyPr>
          <a:lstStyle/>
          <a:p>
            <a:pPr marL="0" indent="0" algn="just">
              <a:buNone/>
            </a:pPr>
            <a:r>
              <a:rPr lang="es-ES" b="1" dirty="0"/>
              <a:t>1. </a:t>
            </a:r>
            <a:r>
              <a:rPr lang="es-ES" b="1" dirty="0">
                <a:solidFill>
                  <a:srgbClr val="FF0000"/>
                </a:solidFill>
              </a:rPr>
              <a:t>Las presunciones establecidas por las normas tributarias pueden destruirse mediante prueba en contrario</a:t>
            </a:r>
            <a:r>
              <a:rPr lang="es-ES" dirty="0"/>
              <a:t>, excepto en los casos en que una norma con rango de ley expresamente lo prohíba.</a:t>
            </a:r>
          </a:p>
          <a:p>
            <a:pPr marL="0" indent="0" algn="just">
              <a:buNone/>
            </a:pPr>
            <a:r>
              <a:rPr lang="es-ES" b="1" dirty="0"/>
              <a:t>2. </a:t>
            </a:r>
            <a:r>
              <a:rPr lang="es-ES" dirty="0"/>
              <a:t>Para que las presunciones no establecidas por las normas sean admisibles como medio de prueba, es indispensable que entre el hecho demostrado y aquel que se trate de deducir haya un </a:t>
            </a:r>
            <a:r>
              <a:rPr lang="es-ES" b="1" dirty="0">
                <a:solidFill>
                  <a:srgbClr val="FF0000"/>
                </a:solidFill>
              </a:rPr>
              <a:t>enlace preciso y directo </a:t>
            </a:r>
            <a:r>
              <a:rPr lang="es-ES" dirty="0"/>
              <a:t>según las reglas del criterio humano.</a:t>
            </a:r>
          </a:p>
          <a:p>
            <a:pPr marL="0" indent="0" algn="just">
              <a:buNone/>
            </a:pPr>
            <a:r>
              <a:rPr lang="es-ES" b="1" dirty="0"/>
              <a:t>3. </a:t>
            </a:r>
            <a:r>
              <a:rPr lang="es-ES" dirty="0"/>
              <a:t>La Administración tributaria podrá considerar como titular de cualquier bien, derecho, empresa, servicio, actividad, explotación o función a quien figure como tal en un registro fiscal o en otros de carácter público, salvo prueba en contrario.</a:t>
            </a:r>
          </a:p>
          <a:p>
            <a:pPr marL="0" indent="0" algn="just">
              <a:buNone/>
            </a:pPr>
            <a:endParaRPr lang="es-ES" dirty="0"/>
          </a:p>
        </p:txBody>
      </p:sp>
    </p:spTree>
    <p:extLst>
      <p:ext uri="{BB962C8B-B14F-4D97-AF65-F5344CB8AC3E}">
        <p14:creationId xmlns:p14="http://schemas.microsoft.com/office/powerpoint/2010/main" val="99029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Artículo 108 Presunciones en materia tributaria</a:t>
            </a:r>
            <a:endParaRPr lang="es-ES" dirty="0"/>
          </a:p>
        </p:txBody>
      </p:sp>
      <p:sp>
        <p:nvSpPr>
          <p:cNvPr id="3" name="2 Marcador de contenido"/>
          <p:cNvSpPr>
            <a:spLocks noGrp="1"/>
          </p:cNvSpPr>
          <p:nvPr>
            <p:ph idx="1"/>
          </p:nvPr>
        </p:nvSpPr>
        <p:spPr>
          <a:xfrm>
            <a:off x="467544" y="1700808"/>
            <a:ext cx="8229600" cy="4525963"/>
          </a:xfrm>
        </p:spPr>
        <p:txBody>
          <a:bodyPr>
            <a:noAutofit/>
          </a:bodyPr>
          <a:lstStyle/>
          <a:p>
            <a:pPr marL="0" indent="0" algn="just">
              <a:buNone/>
            </a:pPr>
            <a:r>
              <a:rPr lang="es-ES" sz="1600" b="1" dirty="0">
                <a:latin typeface="Arial" panose="020B0604020202020204" pitchFamily="34" charset="0"/>
                <a:cs typeface="Arial" panose="020B0604020202020204" pitchFamily="34" charset="0"/>
              </a:rPr>
              <a:t>4. </a:t>
            </a:r>
            <a:r>
              <a:rPr lang="es-ES" sz="1600" b="1" dirty="0">
                <a:solidFill>
                  <a:srgbClr val="FF0000"/>
                </a:solidFill>
                <a:latin typeface="Arial" panose="020B0604020202020204" pitchFamily="34" charset="0"/>
                <a:cs typeface="Arial" panose="020B0604020202020204" pitchFamily="34" charset="0"/>
              </a:rPr>
              <a:t>Los datos y elementos de hecho consignados en las autoliquidaciones, declaraciones, comunicaciones y demás documentos presentados por los obligados tributarios se presumen ciertos para ellos y sólo podrán rectificarse por los mismos mediante prueba en contrario.</a:t>
            </a:r>
          </a:p>
          <a:p>
            <a:pPr marL="0" indent="0" algn="just">
              <a:buNone/>
            </a:pPr>
            <a:r>
              <a:rPr lang="es-ES" sz="1600" b="1" dirty="0">
                <a:solidFill>
                  <a:srgbClr val="0070C0"/>
                </a:solidFill>
                <a:latin typeface="Arial" panose="020B0604020202020204" pitchFamily="34" charset="0"/>
                <a:cs typeface="Arial" panose="020B0604020202020204" pitchFamily="34" charset="0"/>
              </a:rPr>
              <a:t>Los datos incluidos en declaraciones o contestaciones a requerimientos en cumplimiento de la obligación de suministro de información recogida en los artículos 93 y 94 de esta ley que vayan a ser utilizados en la regularización de la situación tributaria de otros obligados se presumen ciertos, pero deberán ser contrastados de acuerdo con lo dispuesto en esta sección cuando el obligado tributario alegue la inexactitud o falsedad de los mismos. Para ello podrá exigirse al declarante que ratifique y aporte prueba de los datos relativos a terceros incluidos en las declaraciones presentadas.</a:t>
            </a:r>
          </a:p>
          <a:p>
            <a:pPr marL="0" indent="0" algn="just">
              <a:buNone/>
            </a:pPr>
            <a:r>
              <a:rPr lang="es-ES" sz="1600" b="1" dirty="0">
                <a:latin typeface="Arial" panose="020B0604020202020204" pitchFamily="34" charset="0"/>
                <a:cs typeface="Arial" panose="020B0604020202020204" pitchFamily="34" charset="0"/>
              </a:rPr>
              <a:t>5. </a:t>
            </a:r>
            <a:r>
              <a:rPr lang="es-ES" sz="1600" dirty="0">
                <a:latin typeface="Arial" panose="020B0604020202020204" pitchFamily="34" charset="0"/>
                <a:cs typeface="Arial" panose="020B0604020202020204" pitchFamily="34" charset="0"/>
              </a:rPr>
              <a:t>En el caso de obligaciones tributarias con periodos de liquidación inferior al año, se podrá realizar una distribución lineal de la cuota anual que resulte entre los periodos de liquidación correspondientes cuando la Administración Tributaria no pueda, en base a la información obrante en su poder, atribuirla a un periodo de liquidación concreto conforme a la normativa reguladora del tributo, y el obligado tributario, requerido expresamente a tal efecto, no justifique que procede un reparto temporal diferente.</a:t>
            </a:r>
          </a:p>
          <a:p>
            <a:pPr marL="0" indent="0" algn="just">
              <a:buNone/>
            </a:pPr>
            <a:endParaRPr lang="es-ES" sz="1600" dirty="0"/>
          </a:p>
        </p:txBody>
      </p:sp>
    </p:spTree>
    <p:extLst>
      <p:ext uri="{BB962C8B-B14F-4D97-AF65-F5344CB8AC3E}">
        <p14:creationId xmlns:p14="http://schemas.microsoft.com/office/powerpoint/2010/main" val="3686526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Artículo 141 La inspección tributaria</a:t>
            </a:r>
            <a:endParaRPr lang="es-ES" dirty="0"/>
          </a:p>
        </p:txBody>
      </p:sp>
      <p:sp>
        <p:nvSpPr>
          <p:cNvPr id="3" name="2 Marcador de contenido"/>
          <p:cNvSpPr>
            <a:spLocks noGrp="1"/>
          </p:cNvSpPr>
          <p:nvPr>
            <p:ph idx="1"/>
          </p:nvPr>
        </p:nvSpPr>
        <p:spPr/>
        <p:txBody>
          <a:bodyPr>
            <a:normAutofit fontScale="55000" lnSpcReduction="20000"/>
          </a:bodyPr>
          <a:lstStyle/>
          <a:p>
            <a:pPr marL="0" indent="0" algn="just">
              <a:buNone/>
            </a:pPr>
            <a:r>
              <a:rPr lang="es-ES" dirty="0"/>
              <a:t>La inspección tributaria consiste en el ejercicio de las funciones administrativas dirigidas a</a:t>
            </a:r>
            <a:r>
              <a:rPr lang="es-ES" dirty="0" smtClean="0"/>
              <a:t>:</a:t>
            </a:r>
          </a:p>
          <a:p>
            <a:pPr marL="0" indent="0" algn="just">
              <a:buNone/>
            </a:pPr>
            <a:endParaRPr lang="es-ES" dirty="0"/>
          </a:p>
          <a:p>
            <a:pPr marL="0" indent="0" algn="just">
              <a:buNone/>
            </a:pPr>
            <a:r>
              <a:rPr lang="es-ES" b="1" dirty="0"/>
              <a:t>a)</a:t>
            </a:r>
            <a:r>
              <a:rPr lang="es-ES" dirty="0"/>
              <a:t> La investigación de los supuestos de hecho de las obligaciones tributarias para el descubrimiento de los que sean ignorados por la Administración.</a:t>
            </a:r>
          </a:p>
          <a:p>
            <a:pPr marL="0" indent="0" algn="just">
              <a:buNone/>
            </a:pPr>
            <a:r>
              <a:rPr lang="es-ES" b="1" dirty="0"/>
              <a:t>b)</a:t>
            </a:r>
            <a:r>
              <a:rPr lang="es-ES" dirty="0"/>
              <a:t> La comprobación de la veracidad y exactitud de las declaraciones presentadas por los obligados tributarios.</a:t>
            </a:r>
          </a:p>
          <a:p>
            <a:pPr marL="0" indent="0" algn="just">
              <a:buNone/>
            </a:pPr>
            <a:r>
              <a:rPr lang="es-ES" b="1" dirty="0"/>
              <a:t>c)</a:t>
            </a:r>
            <a:r>
              <a:rPr lang="es-ES" dirty="0"/>
              <a:t> La realización de actuaciones de obtención de información relacionadas con la aplicación de los tributos, de acuerdo con lo establecido en los artículos 93 y 94 de esta ley.</a:t>
            </a:r>
          </a:p>
          <a:p>
            <a:pPr marL="0" indent="0" algn="just">
              <a:buNone/>
            </a:pPr>
            <a:r>
              <a:rPr lang="es-ES" b="1" dirty="0"/>
              <a:t>d)</a:t>
            </a:r>
            <a:r>
              <a:rPr lang="es-ES" dirty="0"/>
              <a:t> La comprobación del valor de derechos, rentas, productos, bienes, patrimonios, empresas y demás elementos, cuando sea necesaria para la determinación de las obligaciones tributarias, siendo de aplicación lo dispuesto en los artículos 134 y 135 de esta ley.</a:t>
            </a:r>
          </a:p>
          <a:p>
            <a:pPr marL="0" indent="0" algn="just">
              <a:buNone/>
            </a:pPr>
            <a:r>
              <a:rPr lang="es-ES" b="1" dirty="0"/>
              <a:t>e)</a:t>
            </a:r>
            <a:r>
              <a:rPr lang="es-ES" dirty="0"/>
              <a:t> La comprobación del cumplimiento de los requisitos exigidos para la obtención de beneficios o incentivos fiscales y devoluciones tributarias, así como para la aplicación de regímenes tributarios especiales.</a:t>
            </a:r>
          </a:p>
          <a:p>
            <a:pPr marL="0" indent="0" algn="just">
              <a:buNone/>
            </a:pPr>
            <a:endParaRPr lang="es-ES" dirty="0"/>
          </a:p>
        </p:txBody>
      </p:sp>
    </p:spTree>
    <p:extLst>
      <p:ext uri="{BB962C8B-B14F-4D97-AF65-F5344CB8AC3E}">
        <p14:creationId xmlns:p14="http://schemas.microsoft.com/office/powerpoint/2010/main" val="4269887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Artículo 141 La inspección tributaria</a:t>
            </a:r>
            <a:endParaRPr lang="es-ES" dirty="0"/>
          </a:p>
        </p:txBody>
      </p:sp>
      <p:sp>
        <p:nvSpPr>
          <p:cNvPr id="3" name="2 Marcador de contenido"/>
          <p:cNvSpPr>
            <a:spLocks noGrp="1"/>
          </p:cNvSpPr>
          <p:nvPr>
            <p:ph idx="1"/>
          </p:nvPr>
        </p:nvSpPr>
        <p:spPr/>
        <p:txBody>
          <a:bodyPr>
            <a:normAutofit fontScale="70000" lnSpcReduction="20000"/>
          </a:bodyPr>
          <a:lstStyle/>
          <a:p>
            <a:pPr marL="0" indent="0" algn="just">
              <a:buNone/>
            </a:pPr>
            <a:r>
              <a:rPr lang="es-ES" b="1" dirty="0"/>
              <a:t>f)</a:t>
            </a:r>
            <a:r>
              <a:rPr lang="es-ES" dirty="0"/>
              <a:t> La información a los obligados tributarios con motivo de las actuaciones inspectoras sobre sus derechos y obligaciones tributarias y la forma en que deben cumplir estas últimas.</a:t>
            </a:r>
          </a:p>
          <a:p>
            <a:pPr marL="0" indent="0" algn="just">
              <a:buNone/>
            </a:pPr>
            <a:r>
              <a:rPr lang="es-ES" b="1" dirty="0"/>
              <a:t>g)</a:t>
            </a:r>
            <a:r>
              <a:rPr lang="es-ES" dirty="0"/>
              <a:t> La práctica de las liquidaciones tributarias resultantes de sus actuaciones de comprobación e investigación.</a:t>
            </a:r>
          </a:p>
          <a:p>
            <a:pPr marL="0" indent="0" algn="just">
              <a:buNone/>
            </a:pPr>
            <a:r>
              <a:rPr lang="es-ES" b="1" dirty="0"/>
              <a:t>h)</a:t>
            </a:r>
            <a:r>
              <a:rPr lang="es-ES" dirty="0"/>
              <a:t> </a:t>
            </a:r>
            <a:r>
              <a:rPr lang="es-ES" b="1" dirty="0">
                <a:solidFill>
                  <a:srgbClr val="FF0000"/>
                </a:solidFill>
              </a:rPr>
              <a:t>La realización de actuaciones de comprobación limitada</a:t>
            </a:r>
            <a:r>
              <a:rPr lang="es-ES" dirty="0"/>
              <a:t>, conforme a lo establecido en los artículos 136 a 140 de esta ley.</a:t>
            </a:r>
          </a:p>
          <a:p>
            <a:pPr marL="0" indent="0" algn="just">
              <a:buNone/>
            </a:pPr>
            <a:r>
              <a:rPr lang="es-ES" b="1" dirty="0"/>
              <a:t>i)</a:t>
            </a:r>
            <a:r>
              <a:rPr lang="es-ES" dirty="0"/>
              <a:t> El asesoramiento e informe a órganos de la Administración pública.</a:t>
            </a:r>
          </a:p>
          <a:p>
            <a:pPr marL="0" indent="0" algn="just">
              <a:buNone/>
            </a:pPr>
            <a:r>
              <a:rPr lang="es-ES" b="1" dirty="0"/>
              <a:t>j)</a:t>
            </a:r>
            <a:r>
              <a:rPr lang="es-ES" dirty="0"/>
              <a:t> La realización de las intervenciones tributarias de carácter permanente o no permanente, que se regirán por lo dispuesto en su normativa específica y, en defecto de regulación expresa, por las normas de este capítulo con exclusión del artículo 149.</a:t>
            </a:r>
          </a:p>
          <a:p>
            <a:pPr marL="0" indent="0" algn="just">
              <a:buNone/>
            </a:pPr>
            <a:r>
              <a:rPr lang="es-ES" b="1" dirty="0"/>
              <a:t>k)</a:t>
            </a:r>
            <a:r>
              <a:rPr lang="es-ES" dirty="0"/>
              <a:t> Las demás que se establezcan en otras disposiciones o se le encomienden por las autoridades competentes</a:t>
            </a:r>
          </a:p>
          <a:p>
            <a:pPr marL="0" indent="0" algn="just">
              <a:buNone/>
            </a:pPr>
            <a:endParaRPr lang="es-ES" dirty="0"/>
          </a:p>
        </p:txBody>
      </p:sp>
    </p:spTree>
    <p:extLst>
      <p:ext uri="{BB962C8B-B14F-4D97-AF65-F5344CB8AC3E}">
        <p14:creationId xmlns:p14="http://schemas.microsoft.com/office/powerpoint/2010/main" val="39524798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Artículo 142 Facultades de la inspección de los tributos</a:t>
            </a:r>
            <a:endParaRPr lang="es-ES" dirty="0"/>
          </a:p>
        </p:txBody>
      </p:sp>
      <p:sp>
        <p:nvSpPr>
          <p:cNvPr id="3" name="2 Marcador de contenido"/>
          <p:cNvSpPr>
            <a:spLocks noGrp="1"/>
          </p:cNvSpPr>
          <p:nvPr>
            <p:ph idx="1"/>
          </p:nvPr>
        </p:nvSpPr>
        <p:spPr/>
        <p:txBody>
          <a:bodyPr>
            <a:noAutofit/>
          </a:bodyPr>
          <a:lstStyle/>
          <a:p>
            <a:pPr marL="0" indent="0" algn="just">
              <a:buNone/>
            </a:pPr>
            <a:r>
              <a:rPr lang="es-ES" sz="1400" b="1" dirty="0">
                <a:latin typeface="Arial" panose="020B0604020202020204" pitchFamily="34" charset="0"/>
                <a:cs typeface="Arial" panose="020B0604020202020204" pitchFamily="34" charset="0"/>
              </a:rPr>
              <a:t>1. </a:t>
            </a:r>
            <a:r>
              <a:rPr lang="es-ES" sz="1400" dirty="0">
                <a:latin typeface="Arial" panose="020B0604020202020204" pitchFamily="34" charset="0"/>
                <a:cs typeface="Arial" panose="020B0604020202020204" pitchFamily="34" charset="0"/>
              </a:rPr>
              <a:t>Las actuaciones inspectoras se realizarán mediante el examen de documentos, libros, contabilidad principal y auxiliar, ficheros, facturas, justificantes, correspondencia con transcendencia tributaria, bases de datos informatizadas, programas, registros y archivos informáticos relativos a actividades económicas, así como mediante la inspección de bienes, elementos, explotaciones y cualquier otro antecedente o información que deba de facilitarse a la Administración o que sea necesario para la exigencia de las obligaciones tributarias.</a:t>
            </a:r>
          </a:p>
          <a:p>
            <a:pPr marL="0" indent="0" algn="just">
              <a:buNone/>
            </a:pPr>
            <a:r>
              <a:rPr lang="es-ES" sz="1400" b="1" dirty="0">
                <a:latin typeface="Arial" panose="020B0604020202020204" pitchFamily="34" charset="0"/>
                <a:cs typeface="Arial" panose="020B0604020202020204" pitchFamily="34" charset="0"/>
              </a:rPr>
              <a:t>2. </a:t>
            </a:r>
            <a:r>
              <a:rPr lang="es-ES" sz="1400" b="1" dirty="0">
                <a:solidFill>
                  <a:srgbClr val="FF0000"/>
                </a:solidFill>
                <a:latin typeface="Arial" panose="020B0604020202020204" pitchFamily="34" charset="0"/>
                <a:cs typeface="Arial" panose="020B0604020202020204" pitchFamily="34" charset="0"/>
              </a:rPr>
              <a:t>Cuando las actuaciones inspectoras lo requieran, los funcionarios que desarrollen funciones de inspección de los tributos podrán entrar, en las condiciones que reglamentariamente se determinen, en las fincas, locales de negocio y demás establecimientos o lugares en que se desarrollen actividades o explotaciones sometidas a gravamen, existan bienes sujetos a tributación, se produzcan hechos imponibles o supuestos de hecho de las obligaciones tributarias o exista alguna prueba de los mismos.</a:t>
            </a:r>
          </a:p>
          <a:p>
            <a:pPr marL="0" indent="0" algn="just">
              <a:buNone/>
            </a:pPr>
            <a:r>
              <a:rPr lang="es-ES" sz="1400" dirty="0">
                <a:latin typeface="Arial" panose="020B0604020202020204" pitchFamily="34" charset="0"/>
                <a:cs typeface="Arial" panose="020B0604020202020204" pitchFamily="34" charset="0"/>
              </a:rPr>
              <a:t>Si la persona bajo cuya custodia se encontraren los lugares mencionados en el párrafo anterior se opusiera a la entrada de los funcionarios de la inspección de los tributos, se precisará la autorización escrita de la autoridad administrativa que reglamentariamente se determine.</a:t>
            </a:r>
          </a:p>
          <a:p>
            <a:pPr marL="0" indent="0" algn="just">
              <a:buNone/>
            </a:pPr>
            <a:r>
              <a:rPr lang="es-ES" sz="1400" dirty="0">
                <a:latin typeface="Arial" panose="020B0604020202020204" pitchFamily="34" charset="0"/>
                <a:cs typeface="Arial" panose="020B0604020202020204" pitchFamily="34" charset="0"/>
              </a:rPr>
              <a:t>Cuando en el ejercicio de las actuaciones inspectoras sea necesario entrar en el domicilio constitucionalmente protegido del obligado tributario, se aplicará lo dispuesto en el artículo 113 de esta ley</a:t>
            </a:r>
            <a:r>
              <a:rPr lang="es-ES" sz="1400" dirty="0" smtClean="0">
                <a:latin typeface="Arial" panose="020B0604020202020204" pitchFamily="34" charset="0"/>
                <a:cs typeface="Arial" panose="020B0604020202020204" pitchFamily="34" charset="0"/>
              </a:rPr>
              <a:t>.</a:t>
            </a:r>
          </a:p>
          <a:p>
            <a:pPr marL="0" indent="0" algn="just">
              <a:buNone/>
            </a:pPr>
            <a:r>
              <a:rPr lang="es-ES" sz="1400" dirty="0" smtClean="0"/>
              <a:t>“</a:t>
            </a:r>
            <a:r>
              <a:rPr lang="es-ES" sz="1400" b="1" dirty="0" smtClean="0">
                <a:solidFill>
                  <a:srgbClr val="0070C0"/>
                </a:solidFill>
              </a:rPr>
              <a:t>Cuando </a:t>
            </a:r>
            <a:r>
              <a:rPr lang="es-ES" sz="1400" b="1" dirty="0">
                <a:solidFill>
                  <a:srgbClr val="0070C0"/>
                </a:solidFill>
              </a:rPr>
              <a:t>en los procedimientos de aplicación de los tributos sea necesario entrar en el domicilio constitucionalmente protegido de un obligado tributario o efectuar registros en el mismo, la Administración tributaria deberá obtener el consentimiento de aquél o la oportuna autorización judicial</a:t>
            </a:r>
            <a:r>
              <a:rPr lang="es-ES" sz="1400" b="1" dirty="0" smtClean="0">
                <a:solidFill>
                  <a:srgbClr val="0070C0"/>
                </a:solidFill>
              </a:rPr>
              <a:t>.”</a:t>
            </a:r>
            <a:endParaRPr lang="es-ES" sz="1400" b="1" dirty="0">
              <a:solidFill>
                <a:srgbClr val="0070C0"/>
              </a:solidFill>
              <a:latin typeface="Arial" panose="020B0604020202020204" pitchFamily="34" charset="0"/>
              <a:cs typeface="Arial" panose="020B0604020202020204" pitchFamily="34" charset="0"/>
            </a:endParaRPr>
          </a:p>
          <a:p>
            <a:pPr marL="0" indent="0" algn="just">
              <a:buNone/>
            </a:pPr>
            <a:endParaRPr lang="es-E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16636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Artículo 142 Facultades de la inspección de los tributos</a:t>
            </a:r>
            <a:endParaRPr lang="es-ES" dirty="0"/>
          </a:p>
        </p:txBody>
      </p:sp>
      <p:sp>
        <p:nvSpPr>
          <p:cNvPr id="3" name="2 Marcador de contenido"/>
          <p:cNvSpPr>
            <a:spLocks noGrp="1"/>
          </p:cNvSpPr>
          <p:nvPr>
            <p:ph idx="1"/>
          </p:nvPr>
        </p:nvSpPr>
        <p:spPr/>
        <p:txBody>
          <a:bodyPr>
            <a:noAutofit/>
          </a:bodyPr>
          <a:lstStyle/>
          <a:p>
            <a:pPr marL="0" indent="0" algn="just">
              <a:buNone/>
            </a:pPr>
            <a:r>
              <a:rPr lang="es-ES" sz="1600" dirty="0">
                <a:latin typeface="Arial" panose="020B0604020202020204" pitchFamily="34" charset="0"/>
                <a:cs typeface="Arial" panose="020B0604020202020204" pitchFamily="34" charset="0"/>
              </a:rPr>
              <a:t>3. Los obligados tributarios deberán atender a la inspección y le prestarán la debida colaboración en el desarrollo de sus funciones.</a:t>
            </a:r>
          </a:p>
          <a:p>
            <a:pPr marL="0" indent="0" algn="just">
              <a:buNone/>
            </a:pPr>
            <a:r>
              <a:rPr lang="es-ES" sz="1600" dirty="0">
                <a:latin typeface="Arial" panose="020B0604020202020204" pitchFamily="34" charset="0"/>
                <a:cs typeface="Arial" panose="020B0604020202020204" pitchFamily="34" charset="0"/>
              </a:rPr>
              <a:t>El obligado tributario que hubiera sido requerido por la inspección deberá personarse, por sí o por medio de representante, en el lugar, día y hora señalados para la práctica de las actuaciones, y deberá aportar o tener a disposición de la inspección la documentación y demás elementos solicitados.</a:t>
            </a:r>
          </a:p>
          <a:p>
            <a:pPr marL="0" indent="0" algn="just">
              <a:buNone/>
            </a:pPr>
            <a:r>
              <a:rPr lang="es-ES" sz="1600" dirty="0">
                <a:latin typeface="Arial" panose="020B0604020202020204" pitchFamily="34" charset="0"/>
                <a:cs typeface="Arial" panose="020B0604020202020204" pitchFamily="34" charset="0"/>
              </a:rPr>
              <a:t>Excepcionalmente, y de forma motivada, la inspección podrá requerir la comparecencia personal del obligado tributario cuando la naturaleza de las actuaciones a realizar así lo exija.</a:t>
            </a:r>
          </a:p>
          <a:p>
            <a:pPr marL="0" indent="0" algn="just">
              <a:buNone/>
            </a:pPr>
            <a:r>
              <a:rPr lang="es-ES" sz="1600" dirty="0">
                <a:latin typeface="Arial" panose="020B0604020202020204" pitchFamily="34" charset="0"/>
                <a:cs typeface="Arial" panose="020B0604020202020204" pitchFamily="34" charset="0"/>
              </a:rPr>
              <a:t>4. </a:t>
            </a:r>
            <a:r>
              <a:rPr lang="es-ES" sz="1600" b="1" dirty="0">
                <a:solidFill>
                  <a:srgbClr val="FF0000"/>
                </a:solidFill>
                <a:latin typeface="Arial" panose="020B0604020202020204" pitchFamily="34" charset="0"/>
                <a:cs typeface="Arial" panose="020B0604020202020204" pitchFamily="34" charset="0"/>
              </a:rPr>
              <a:t>Los funcionarios que desempeñen funciones de inspección serán considerados agentes de la autoridad y deberán acreditar su condición, si son requeridos para ello, fuera de las oficinas públicas.</a:t>
            </a:r>
          </a:p>
          <a:p>
            <a:pPr marL="0" indent="0" algn="just">
              <a:buNone/>
            </a:pPr>
            <a:r>
              <a:rPr lang="es-ES" sz="1600" dirty="0">
                <a:latin typeface="Arial" panose="020B0604020202020204" pitchFamily="34" charset="0"/>
                <a:cs typeface="Arial" panose="020B0604020202020204" pitchFamily="34" charset="0"/>
              </a:rPr>
              <a:t>Las autoridades públicas prestarán la protección y el auxilio necesario a los funcionarios para el ejercicio de las funciones de inspección</a:t>
            </a:r>
          </a:p>
          <a:p>
            <a:pPr marL="0" indent="0" algn="just">
              <a:buNone/>
            </a:pPr>
            <a:endParaRPr lang="es-E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35183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Artículo 143 Documentación de las actuaciones de la inspección</a:t>
            </a:r>
            <a:endParaRPr lang="es-ES" dirty="0"/>
          </a:p>
        </p:txBody>
      </p:sp>
      <p:sp>
        <p:nvSpPr>
          <p:cNvPr id="3" name="2 Marcador de contenido"/>
          <p:cNvSpPr>
            <a:spLocks noGrp="1"/>
          </p:cNvSpPr>
          <p:nvPr>
            <p:ph idx="1"/>
          </p:nvPr>
        </p:nvSpPr>
        <p:spPr/>
        <p:txBody>
          <a:bodyPr>
            <a:noAutofit/>
          </a:bodyPr>
          <a:lstStyle/>
          <a:p>
            <a:pPr marL="0" indent="0">
              <a:buNone/>
            </a:pPr>
            <a:r>
              <a:rPr lang="es-ES" sz="2800" b="1" dirty="0">
                <a:latin typeface="Arial" panose="020B0604020202020204" pitchFamily="34" charset="0"/>
                <a:cs typeface="Arial" panose="020B0604020202020204" pitchFamily="34" charset="0"/>
              </a:rPr>
              <a:t>1. </a:t>
            </a:r>
            <a:r>
              <a:rPr lang="es-ES" sz="2800" dirty="0">
                <a:latin typeface="Arial" panose="020B0604020202020204" pitchFamily="34" charset="0"/>
                <a:cs typeface="Arial" panose="020B0604020202020204" pitchFamily="34" charset="0"/>
              </a:rPr>
              <a:t>Las actuaciones de la inspección de los tributos se documentarán en comunicaciones, diligencias, informes y actas.</a:t>
            </a:r>
          </a:p>
          <a:p>
            <a:pPr marL="0" indent="0">
              <a:buNone/>
            </a:pPr>
            <a:r>
              <a:rPr lang="es-ES" sz="2800" b="1" dirty="0">
                <a:latin typeface="Arial" panose="020B0604020202020204" pitchFamily="34" charset="0"/>
                <a:cs typeface="Arial" panose="020B0604020202020204" pitchFamily="34" charset="0"/>
              </a:rPr>
              <a:t>2. </a:t>
            </a:r>
            <a:r>
              <a:rPr lang="es-ES" sz="2800" dirty="0">
                <a:latin typeface="Arial" panose="020B0604020202020204" pitchFamily="34" charset="0"/>
                <a:cs typeface="Arial" panose="020B0604020202020204" pitchFamily="34" charset="0"/>
              </a:rPr>
              <a:t>Las actas son los documentos públicos que extiende la inspección de los tributos con el fin de recoger el resultado de las actuaciones inspectoras de comprobación e investigación, proponiendo la regularización que estime procedente de la situación tributaria del obligado o declarando correcta la misma.</a:t>
            </a:r>
          </a:p>
          <a:p>
            <a:pPr marL="0" indent="0" algn="just">
              <a:buNone/>
            </a:pPr>
            <a:endParaRPr lang="es-E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93287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Artículo 144 Valor probatorio de las actas</a:t>
            </a:r>
            <a:endParaRPr lang="es-ES" dirty="0"/>
          </a:p>
        </p:txBody>
      </p:sp>
      <p:sp>
        <p:nvSpPr>
          <p:cNvPr id="3" name="2 Marcador de contenido"/>
          <p:cNvSpPr>
            <a:spLocks noGrp="1"/>
          </p:cNvSpPr>
          <p:nvPr>
            <p:ph idx="1"/>
          </p:nvPr>
        </p:nvSpPr>
        <p:spPr/>
        <p:txBody>
          <a:bodyPr>
            <a:noAutofit/>
          </a:bodyPr>
          <a:lstStyle/>
          <a:p>
            <a:pPr marL="0" indent="0" algn="just">
              <a:buNone/>
            </a:pPr>
            <a:r>
              <a:rPr lang="es-ES" sz="2800" b="1" dirty="0"/>
              <a:t>1. </a:t>
            </a:r>
            <a:r>
              <a:rPr lang="es-ES" sz="2800" dirty="0"/>
              <a:t>Las actas extendidas por la inspección de los tributos tienen </a:t>
            </a:r>
            <a:r>
              <a:rPr lang="es-ES" sz="2800" b="1" dirty="0">
                <a:solidFill>
                  <a:srgbClr val="FF0000"/>
                </a:solidFill>
              </a:rPr>
              <a:t>naturaleza de documentos públicos </a:t>
            </a:r>
            <a:r>
              <a:rPr lang="es-ES" sz="2800" dirty="0"/>
              <a:t>y hacen prueba de los hechos que motiven su formalización, salvo que se acredite lo contrario.</a:t>
            </a:r>
          </a:p>
          <a:p>
            <a:pPr marL="0" indent="0" algn="just">
              <a:buNone/>
            </a:pPr>
            <a:r>
              <a:rPr lang="es-ES" sz="2800" b="1" dirty="0"/>
              <a:t>2. </a:t>
            </a:r>
            <a:r>
              <a:rPr lang="es-ES" sz="2800" dirty="0"/>
              <a:t>Los hechos aceptados por los obligados tributarios en las actas de inspección se presumen ciertos y sólo podrán rectificarse mediante prueba de haber incurrido en error de hecho.</a:t>
            </a:r>
          </a:p>
          <a:p>
            <a:pPr marL="0" indent="0" algn="just">
              <a:buNone/>
            </a:pPr>
            <a:endParaRPr lang="es-E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31178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Artículo 145 Objeto del procedimiento de inspección</a:t>
            </a:r>
            <a:endParaRPr lang="es-ES" dirty="0"/>
          </a:p>
        </p:txBody>
      </p:sp>
      <p:sp>
        <p:nvSpPr>
          <p:cNvPr id="3" name="2 Marcador de contenido"/>
          <p:cNvSpPr>
            <a:spLocks noGrp="1"/>
          </p:cNvSpPr>
          <p:nvPr>
            <p:ph idx="1"/>
          </p:nvPr>
        </p:nvSpPr>
        <p:spPr/>
        <p:txBody>
          <a:bodyPr>
            <a:noAutofit/>
          </a:bodyPr>
          <a:lstStyle/>
          <a:p>
            <a:pPr marL="0" indent="0" algn="just">
              <a:buNone/>
            </a:pPr>
            <a:r>
              <a:rPr lang="es-ES" sz="2400" b="1" dirty="0"/>
              <a:t>1. </a:t>
            </a:r>
            <a:r>
              <a:rPr lang="es-ES" sz="2400" dirty="0"/>
              <a:t>El procedimiento de inspección tendrá por objeto comprobar e investigar el adecuado cumplimiento de las obligaciones tributarias y en el mismo se procederá, en su caso, a la regularización de la situación tributaria del obligado mediante la práctica de una o varias liquidaciones.</a:t>
            </a:r>
          </a:p>
          <a:p>
            <a:pPr marL="0" indent="0" algn="just">
              <a:buNone/>
            </a:pPr>
            <a:r>
              <a:rPr lang="es-ES" sz="2400" b="1" dirty="0"/>
              <a:t>2. </a:t>
            </a:r>
            <a:r>
              <a:rPr lang="es-ES" sz="2400" dirty="0"/>
              <a:t>La comprobación tendrá por objeto los actos, elementos y valoraciones consignados por los obligados tributarios en sus declaraciones.</a:t>
            </a:r>
          </a:p>
          <a:p>
            <a:pPr marL="0" indent="0" algn="just">
              <a:buNone/>
            </a:pPr>
            <a:r>
              <a:rPr lang="es-ES" sz="2400" b="1" dirty="0"/>
              <a:t>3. </a:t>
            </a:r>
            <a:r>
              <a:rPr lang="es-ES" sz="2400" dirty="0"/>
              <a:t>La investigación tendrá por objeto descubrir la existencia, en su caso, de hechos con relevancia tributaria no declarados o declarados incorrectamente por los obligados tributarios.</a:t>
            </a:r>
          </a:p>
          <a:p>
            <a:pPr marL="0" indent="0" algn="just">
              <a:buNone/>
            </a:pPr>
            <a:endParaRPr lang="es-E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99286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Artículo 146 Medidas cautelares en el procedimiento de inspección</a:t>
            </a:r>
            <a:endParaRPr lang="es-ES" dirty="0"/>
          </a:p>
        </p:txBody>
      </p:sp>
      <p:sp>
        <p:nvSpPr>
          <p:cNvPr id="3" name="2 Marcador de contenido"/>
          <p:cNvSpPr>
            <a:spLocks noGrp="1"/>
          </p:cNvSpPr>
          <p:nvPr>
            <p:ph idx="1"/>
          </p:nvPr>
        </p:nvSpPr>
        <p:spPr/>
        <p:txBody>
          <a:bodyPr>
            <a:noAutofit/>
          </a:bodyPr>
          <a:lstStyle/>
          <a:p>
            <a:pPr marL="0" indent="0">
              <a:buNone/>
            </a:pPr>
            <a:r>
              <a:rPr lang="es-ES" sz="2400" b="1" dirty="0"/>
              <a:t>1. </a:t>
            </a:r>
            <a:r>
              <a:rPr lang="es-ES" sz="2400" dirty="0"/>
              <a:t>En el procedimiento de inspección se podrán adoptar medidas cautelares </a:t>
            </a:r>
            <a:r>
              <a:rPr lang="es-ES" sz="2400" b="1" dirty="0">
                <a:solidFill>
                  <a:srgbClr val="FF0000"/>
                </a:solidFill>
              </a:rPr>
              <a:t>debidamente motivadas </a:t>
            </a:r>
            <a:r>
              <a:rPr lang="es-ES" sz="2400" dirty="0"/>
              <a:t>para impedir que desaparezcan, se destruyan o alteren las pruebas determinantes de la existencia o cumplimiento de obligaciones tributarias o que se niegue posteriormente su existencia o exhibición.</a:t>
            </a:r>
          </a:p>
          <a:p>
            <a:pPr marL="0" indent="0">
              <a:buNone/>
            </a:pPr>
            <a:r>
              <a:rPr lang="es-ES" sz="2400" dirty="0"/>
              <a:t>Las medidas podrán consistir, en su caso, en el precinto, depósito o incautación de las mercancías o productos sometidos a gravamen, así como de libros, registros, documentos, archivos, locales o equipos electrónicos de tratamiento de datos que puedan contener la información de que se trate.</a:t>
            </a:r>
          </a:p>
          <a:p>
            <a:pPr marL="0" indent="0" algn="just">
              <a:buNone/>
            </a:pPr>
            <a:endParaRPr lang="es-E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5772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Artículo 115 Potestades y funciones de comprobación e investigación</a:t>
            </a:r>
            <a:endParaRPr lang="es-ES" dirty="0"/>
          </a:p>
        </p:txBody>
      </p:sp>
      <p:sp>
        <p:nvSpPr>
          <p:cNvPr id="3" name="2 Marcador de contenido"/>
          <p:cNvSpPr>
            <a:spLocks noGrp="1"/>
          </p:cNvSpPr>
          <p:nvPr>
            <p:ph idx="1"/>
          </p:nvPr>
        </p:nvSpPr>
        <p:spPr/>
        <p:txBody>
          <a:bodyPr>
            <a:noAutofit/>
          </a:bodyPr>
          <a:lstStyle/>
          <a:p>
            <a:pPr marL="0" indent="0" algn="just">
              <a:buNone/>
            </a:pPr>
            <a:r>
              <a:rPr lang="es-ES" sz="1800" dirty="0">
                <a:latin typeface="Arial" panose="020B0604020202020204" pitchFamily="34" charset="0"/>
                <a:cs typeface="Arial" panose="020B0604020202020204" pitchFamily="34" charset="0"/>
              </a:rPr>
              <a:t>La Administración Tributaria podrá comprobar e investigar los hechos, actos, elementos, actividades, explotaciones, negocios, valores y demás circunstancias determinantes de la obligación tributaria para verificar el correcto cumplimiento de las normas aplicables.</a:t>
            </a:r>
          </a:p>
          <a:p>
            <a:pPr marL="0" indent="0" algn="just">
              <a:buNone/>
            </a:pPr>
            <a:r>
              <a:rPr lang="es-ES" sz="1800" b="1" dirty="0">
                <a:solidFill>
                  <a:srgbClr val="FF0000"/>
                </a:solidFill>
                <a:latin typeface="Arial" panose="020B0604020202020204" pitchFamily="34" charset="0"/>
                <a:cs typeface="Arial" panose="020B0604020202020204" pitchFamily="34" charset="0"/>
              </a:rPr>
              <a:t>Dichas comprobación e investigación se podrán realizar aún en el caso de que las mismas afecten a ejercicios o periodos y conceptos tributarios respecto de los que se hubiese producido la prescripción regulada en el artículo 66.a) de esta Ley,</a:t>
            </a:r>
            <a:r>
              <a:rPr lang="es-ES" sz="1800" dirty="0">
                <a:latin typeface="Arial" panose="020B0604020202020204" pitchFamily="34" charset="0"/>
                <a:cs typeface="Arial" panose="020B0604020202020204" pitchFamily="34" charset="0"/>
              </a:rPr>
              <a:t> siempre que tal comprobación o investigación resulte precisa en relación con la de alguno de los derechos a los que se refiere el artículo 66 de esta Ley que no hubiesen prescrito, salvo en los supuestos a los que se refiere el artículo 66 bis.2 de esta Ley, en los que resultará de aplicación el límite en el mismo establecido.</a:t>
            </a:r>
          </a:p>
          <a:p>
            <a:pPr marL="0" indent="0" algn="just">
              <a:buNone/>
            </a:pPr>
            <a:r>
              <a:rPr lang="es-ES" sz="1800" dirty="0">
                <a:latin typeface="Arial" panose="020B0604020202020204" pitchFamily="34" charset="0"/>
                <a:cs typeface="Arial" panose="020B0604020202020204" pitchFamily="34" charset="0"/>
              </a:rPr>
              <a:t>En particular, dichas comprobaciones e investigaciones podrán extenderse a hechos, actos, actividades, explotaciones y negocios que, acontecidos, realizados, desarrollados o formalizados en ejercicios o periodos tributarios respecto de los que se hubiese producido la prescripción regulada en el artículo 66.a) citado en el párrafo anterior, hubieran de surtir efectos fiscales en ejercicios o periodos en los que dicha prescripción no se hubiese producido.</a:t>
            </a:r>
          </a:p>
          <a:p>
            <a:pPr marL="0" indent="0" algn="just">
              <a:buNone/>
            </a:pPr>
            <a:endParaRPr lang="es-E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54224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Artículo 146 Medidas cautelares en el procedimiento de inspección</a:t>
            </a:r>
            <a:endParaRPr lang="es-ES" dirty="0"/>
          </a:p>
        </p:txBody>
      </p:sp>
      <p:sp>
        <p:nvSpPr>
          <p:cNvPr id="3" name="2 Marcador de contenido"/>
          <p:cNvSpPr>
            <a:spLocks noGrp="1"/>
          </p:cNvSpPr>
          <p:nvPr>
            <p:ph idx="1"/>
          </p:nvPr>
        </p:nvSpPr>
        <p:spPr/>
        <p:txBody>
          <a:bodyPr>
            <a:noAutofit/>
          </a:bodyPr>
          <a:lstStyle/>
          <a:p>
            <a:pPr marL="0" indent="0" algn="just">
              <a:buNone/>
            </a:pPr>
            <a:r>
              <a:rPr lang="es-ES" sz="2800" b="1" dirty="0"/>
              <a:t>2. </a:t>
            </a:r>
            <a:r>
              <a:rPr lang="es-ES" sz="2800" dirty="0"/>
              <a:t>Las medidas cautelares serán proporcionadas y limitadas temporalmente a los fines anteriores sin que puedan adoptarse aquellas que puedan producir un perjuicio de difícil o imposible reparación.</a:t>
            </a:r>
          </a:p>
          <a:p>
            <a:pPr marL="0" indent="0" algn="just">
              <a:buNone/>
            </a:pPr>
            <a:r>
              <a:rPr lang="es-ES" sz="2800" b="1" dirty="0" smtClean="0"/>
              <a:t>3. </a:t>
            </a:r>
            <a:r>
              <a:rPr lang="es-ES" sz="2800" dirty="0" smtClean="0"/>
              <a:t>Las medidas adoptadas deberán ser ratificadas por el órgano competente para liquidar </a:t>
            </a:r>
            <a:r>
              <a:rPr lang="es-ES" sz="2800" b="1" dirty="0" smtClean="0">
                <a:solidFill>
                  <a:srgbClr val="FF0000"/>
                </a:solidFill>
              </a:rPr>
              <a:t>en el plazo de 15 días </a:t>
            </a:r>
            <a:r>
              <a:rPr lang="es-ES" sz="2800" dirty="0" smtClean="0"/>
              <a:t>desde su adopción y se levantarán si desaparecen las circunstancias que las motivaron.</a:t>
            </a:r>
          </a:p>
          <a:p>
            <a:pPr marL="0" indent="0" algn="just">
              <a:buNone/>
            </a:pPr>
            <a:endParaRPr lang="es-E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7215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Artículo 147 Iniciación del procedimiento de inspección</a:t>
            </a:r>
            <a:endParaRPr lang="es-ES" dirty="0"/>
          </a:p>
        </p:txBody>
      </p:sp>
      <p:sp>
        <p:nvSpPr>
          <p:cNvPr id="3" name="2 Marcador de contenido"/>
          <p:cNvSpPr>
            <a:spLocks noGrp="1"/>
          </p:cNvSpPr>
          <p:nvPr>
            <p:ph idx="1"/>
          </p:nvPr>
        </p:nvSpPr>
        <p:spPr/>
        <p:txBody>
          <a:bodyPr>
            <a:noAutofit/>
          </a:bodyPr>
          <a:lstStyle/>
          <a:p>
            <a:pPr marL="0" indent="0" algn="just">
              <a:buNone/>
            </a:pPr>
            <a:r>
              <a:rPr lang="es-ES" sz="2800" b="1" dirty="0"/>
              <a:t>1. </a:t>
            </a:r>
            <a:r>
              <a:rPr lang="es-ES" sz="2800" dirty="0"/>
              <a:t>El procedimiento de inspección se iniciará:</a:t>
            </a:r>
          </a:p>
          <a:p>
            <a:pPr marL="0" indent="0" algn="just">
              <a:buNone/>
            </a:pPr>
            <a:r>
              <a:rPr lang="es-ES" sz="2800" b="1" dirty="0"/>
              <a:t>a)</a:t>
            </a:r>
            <a:r>
              <a:rPr lang="es-ES" sz="2800" dirty="0"/>
              <a:t> De oficio.</a:t>
            </a:r>
          </a:p>
          <a:p>
            <a:pPr marL="0" indent="0" algn="just">
              <a:buNone/>
            </a:pPr>
            <a:r>
              <a:rPr lang="es-ES" sz="2800" b="1" dirty="0"/>
              <a:t>b)</a:t>
            </a:r>
            <a:r>
              <a:rPr lang="es-ES" sz="2800" dirty="0"/>
              <a:t> </a:t>
            </a:r>
            <a:r>
              <a:rPr lang="es-ES" sz="2800" b="1" dirty="0">
                <a:solidFill>
                  <a:srgbClr val="FF0000"/>
                </a:solidFill>
              </a:rPr>
              <a:t>A petición del obligado tributario, en los términos establecidos en el artículo 149 de esta ley.</a:t>
            </a:r>
          </a:p>
          <a:p>
            <a:pPr marL="0" indent="0" algn="just">
              <a:buNone/>
            </a:pPr>
            <a:r>
              <a:rPr lang="es-ES" sz="2800" b="1" dirty="0"/>
              <a:t>2. </a:t>
            </a:r>
            <a:r>
              <a:rPr lang="es-ES" sz="2800" dirty="0"/>
              <a:t>Los obligados tributarios deben ser informados al inicio de las actuaciones del procedimiento de inspección sobre la naturaleza y alcance de las mismas, así como de sus derechos y obligaciones en el curso de tales actuaciones.</a:t>
            </a:r>
          </a:p>
          <a:p>
            <a:pPr marL="0" indent="0" algn="just">
              <a:buNone/>
            </a:pPr>
            <a:endParaRPr lang="es-E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05269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dirty="0"/>
              <a:t>Artículo 148 Alcance de las actuaciones del procedimiento de inspección</a:t>
            </a:r>
            <a:endParaRPr lang="es-ES" sz="3600" dirty="0"/>
          </a:p>
        </p:txBody>
      </p:sp>
      <p:sp>
        <p:nvSpPr>
          <p:cNvPr id="3" name="2 Marcador de contenido"/>
          <p:cNvSpPr>
            <a:spLocks noGrp="1"/>
          </p:cNvSpPr>
          <p:nvPr>
            <p:ph idx="1"/>
          </p:nvPr>
        </p:nvSpPr>
        <p:spPr/>
        <p:txBody>
          <a:bodyPr>
            <a:noAutofit/>
          </a:bodyPr>
          <a:lstStyle/>
          <a:p>
            <a:pPr marL="0" indent="0">
              <a:buNone/>
            </a:pPr>
            <a:r>
              <a:rPr lang="es-ES" sz="2000" b="1" dirty="0"/>
              <a:t>1. </a:t>
            </a:r>
            <a:r>
              <a:rPr lang="es-ES" sz="2000" dirty="0"/>
              <a:t>Las actuaciones del procedimiento de inspección podrán tener carácter general o parcial.</a:t>
            </a:r>
          </a:p>
          <a:p>
            <a:pPr marL="0" indent="0">
              <a:buNone/>
            </a:pPr>
            <a:r>
              <a:rPr lang="es-ES" sz="2000" b="1" dirty="0"/>
              <a:t>2. </a:t>
            </a:r>
            <a:r>
              <a:rPr lang="es-ES" sz="2000" dirty="0"/>
              <a:t>Las actuaciones inspectoras tendrán carácter parcial cuando no afecten a la totalidad de los elementos de la obligación tributaria en el período objeto de la comprobación y en todos aquellos supuestos que se señalen reglamentariamente. En otro caso, las actuaciones del procedimiento de inspección tendrán carácter general en relación con la obligación tributaria y período comprobado.</a:t>
            </a:r>
          </a:p>
          <a:p>
            <a:pPr marL="0" indent="0">
              <a:buNone/>
            </a:pPr>
            <a:r>
              <a:rPr lang="es-ES" sz="2000" b="1" dirty="0"/>
              <a:t>3. </a:t>
            </a:r>
            <a:r>
              <a:rPr lang="es-ES" sz="2000" dirty="0"/>
              <a:t>Cuando las actuaciones del procedimiento de inspección hubieran terminado con una liquidación provisional, el objeto de las mismas no podrá regularizarse nuevamente en un procedimiento de inspección que se inicie con posterioridad salvo que concurra alguna de las circunstancias a que se refiere el párrafo a) del apartado 4 del artículo 101 de esta ley y exclusivamente en relación con los elementos de la obligación tributaria afectados por dichas circunstancias.</a:t>
            </a:r>
          </a:p>
          <a:p>
            <a:pPr marL="0" indent="0" algn="just">
              <a:buNone/>
            </a:pPr>
            <a:endParaRPr lang="es-E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89695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dirty="0"/>
              <a:t>Artículo 101 Las liquidaciones tributarias: concepto y clases</a:t>
            </a:r>
            <a:endParaRPr lang="es-ES" sz="3600" dirty="0"/>
          </a:p>
        </p:txBody>
      </p:sp>
      <p:sp>
        <p:nvSpPr>
          <p:cNvPr id="3" name="2 Marcador de contenido"/>
          <p:cNvSpPr>
            <a:spLocks noGrp="1"/>
          </p:cNvSpPr>
          <p:nvPr>
            <p:ph idx="1"/>
          </p:nvPr>
        </p:nvSpPr>
        <p:spPr/>
        <p:txBody>
          <a:bodyPr>
            <a:noAutofit/>
          </a:bodyPr>
          <a:lstStyle/>
          <a:p>
            <a:pPr marL="0" indent="0">
              <a:buNone/>
            </a:pPr>
            <a:r>
              <a:rPr lang="es-ES" sz="2800" b="1" dirty="0"/>
              <a:t>3. </a:t>
            </a:r>
            <a:r>
              <a:rPr lang="es-ES" sz="2800" dirty="0"/>
              <a:t>Tendrán la consideración de definitivas:</a:t>
            </a:r>
          </a:p>
          <a:p>
            <a:pPr marL="0" indent="0">
              <a:buNone/>
            </a:pPr>
            <a:r>
              <a:rPr lang="es-ES" sz="2800" b="1" dirty="0"/>
              <a:t>a)</a:t>
            </a:r>
            <a:r>
              <a:rPr lang="es-ES" sz="2800" dirty="0"/>
              <a:t> Las practicadas en el procedimiento inspector previa comprobación e investigación de la totalidad de los elementos de la obligación tributaria, salvo lo dispuesto en el apartado 4 de este artículo.</a:t>
            </a:r>
          </a:p>
          <a:p>
            <a:pPr marL="0" indent="0">
              <a:buNone/>
            </a:pPr>
            <a:r>
              <a:rPr lang="es-ES" sz="2800" b="1" dirty="0"/>
              <a:t>b)</a:t>
            </a:r>
            <a:r>
              <a:rPr lang="es-ES" sz="2800" dirty="0"/>
              <a:t> Las demás a las que la normativa tributaria otorgue tal carácter.</a:t>
            </a:r>
          </a:p>
          <a:p>
            <a:pPr marL="0" indent="0">
              <a:buNone/>
            </a:pPr>
            <a:r>
              <a:rPr lang="es-ES" sz="2800" b="1" dirty="0"/>
              <a:t>4. </a:t>
            </a:r>
            <a:r>
              <a:rPr lang="es-ES" sz="2800" dirty="0"/>
              <a:t>En los demás casos, las liquidaciones tributarias tendrán el carácter de provisionales.</a:t>
            </a:r>
          </a:p>
          <a:p>
            <a:pPr marL="0" indent="0" algn="just">
              <a:buNone/>
            </a:pPr>
            <a:endParaRPr lang="es-E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02586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dirty="0"/>
              <a:t>Artículo 101 Las liquidaciones tributarias: concepto y clases</a:t>
            </a:r>
            <a:endParaRPr lang="es-ES" sz="3600" dirty="0"/>
          </a:p>
        </p:txBody>
      </p:sp>
      <p:sp>
        <p:nvSpPr>
          <p:cNvPr id="3" name="2 Marcador de contenido"/>
          <p:cNvSpPr>
            <a:spLocks noGrp="1"/>
          </p:cNvSpPr>
          <p:nvPr>
            <p:ph idx="1"/>
          </p:nvPr>
        </p:nvSpPr>
        <p:spPr/>
        <p:txBody>
          <a:bodyPr>
            <a:noAutofit/>
          </a:bodyPr>
          <a:lstStyle/>
          <a:p>
            <a:pPr marL="0" indent="0" algn="just">
              <a:buNone/>
            </a:pPr>
            <a:r>
              <a:rPr lang="es-ES" sz="1600" dirty="0" smtClean="0">
                <a:latin typeface="Arial" panose="020B0604020202020204" pitchFamily="34" charset="0"/>
                <a:cs typeface="Arial" panose="020B0604020202020204" pitchFamily="34" charset="0"/>
              </a:rPr>
              <a:t>Podrán </a:t>
            </a:r>
            <a:r>
              <a:rPr lang="es-ES" sz="1600" dirty="0">
                <a:latin typeface="Arial" panose="020B0604020202020204" pitchFamily="34" charset="0"/>
                <a:cs typeface="Arial" panose="020B0604020202020204" pitchFamily="34" charset="0"/>
              </a:rPr>
              <a:t>dictarse liquidaciones provisionales en el procedimiento de inspección en los siguientes supuestos:</a:t>
            </a:r>
          </a:p>
          <a:p>
            <a:pPr marL="0" indent="0" algn="just">
              <a:buNone/>
            </a:pPr>
            <a:r>
              <a:rPr lang="es-ES" sz="1600" b="1" dirty="0">
                <a:latin typeface="Arial" panose="020B0604020202020204" pitchFamily="34" charset="0"/>
                <a:cs typeface="Arial" panose="020B0604020202020204" pitchFamily="34" charset="0"/>
              </a:rPr>
              <a:t>a)</a:t>
            </a:r>
            <a:r>
              <a:rPr lang="es-ES" sz="1600" dirty="0">
                <a:latin typeface="Arial" panose="020B0604020202020204" pitchFamily="34" charset="0"/>
                <a:cs typeface="Arial" panose="020B0604020202020204" pitchFamily="34" charset="0"/>
              </a:rPr>
              <a:t> Cuando alguno de los elementos de la obligación tributaria se determine en función de los correspondientes a otras obligaciones que no hubieran sido comprobadas, que hubieran sido regularizadas mediante liquidación provisional o mediante liquidación definitiva que no fuera firme, o cuando existan elementos de la obligación tributaria cuya comprobación con carácter definitivo no hubiera sido posible durante el procedimiento, en los términos que se establezcan reglamentariamente.</a:t>
            </a:r>
          </a:p>
          <a:p>
            <a:pPr marL="0" indent="0" algn="just">
              <a:buNone/>
            </a:pPr>
            <a:r>
              <a:rPr lang="es-ES" sz="1600" b="1" dirty="0">
                <a:latin typeface="Arial" panose="020B0604020202020204" pitchFamily="34" charset="0"/>
                <a:cs typeface="Arial" panose="020B0604020202020204" pitchFamily="34" charset="0"/>
              </a:rPr>
              <a:t>b)</a:t>
            </a:r>
            <a:r>
              <a:rPr lang="es-ES" sz="1600" dirty="0">
                <a:latin typeface="Arial" panose="020B0604020202020204" pitchFamily="34" charset="0"/>
                <a:cs typeface="Arial" panose="020B0604020202020204" pitchFamily="34" charset="0"/>
              </a:rPr>
              <a:t> Cuando proceda formular distintas propuestas de liquidación en relación con una misma obligación tributaria. Se entenderá que concurre esta circunstancia cuando el acuerdo al que se refiere el artículo 155 de esta ley no incluya todos los elementos de la obligación tributaria, cuando la conformidad del obligado no se refiera a toda la propuesta de regularización, cuando se realice una comprobación de valor y no sea el objeto único de la regularización y en el resto de supuestos que estén previstos reglamentariamente.</a:t>
            </a:r>
          </a:p>
          <a:p>
            <a:pPr marL="0" indent="0" algn="just">
              <a:buNone/>
            </a:pPr>
            <a:r>
              <a:rPr lang="es-ES" sz="1600" b="1" dirty="0">
                <a:latin typeface="Arial" panose="020B0604020202020204" pitchFamily="34" charset="0"/>
                <a:cs typeface="Arial" panose="020B0604020202020204" pitchFamily="34" charset="0"/>
              </a:rPr>
              <a:t>c) </a:t>
            </a:r>
            <a:r>
              <a:rPr lang="es-ES" sz="1600" dirty="0">
                <a:latin typeface="Arial" panose="020B0604020202020204" pitchFamily="34" charset="0"/>
                <a:cs typeface="Arial" panose="020B0604020202020204" pitchFamily="34" charset="0"/>
              </a:rPr>
              <a:t>En todo caso tendrán el carácter de provisionales las liquidaciones dictadas al amparo de lo dispuesto en el artículo 250.2 de esta Ley.</a:t>
            </a:r>
          </a:p>
          <a:p>
            <a:pPr marL="0" indent="0" algn="just">
              <a:buNone/>
            </a:pPr>
            <a:endParaRPr lang="es-E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93248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200" b="1" dirty="0"/>
              <a:t>Artículo 149 Solicitud del obligado tributario de una inspección de carácter general</a:t>
            </a:r>
            <a:endParaRPr lang="es-ES" sz="3200" dirty="0"/>
          </a:p>
        </p:txBody>
      </p:sp>
      <p:sp>
        <p:nvSpPr>
          <p:cNvPr id="3" name="2 Marcador de contenido"/>
          <p:cNvSpPr>
            <a:spLocks noGrp="1"/>
          </p:cNvSpPr>
          <p:nvPr>
            <p:ph idx="1"/>
          </p:nvPr>
        </p:nvSpPr>
        <p:spPr/>
        <p:txBody>
          <a:bodyPr>
            <a:noAutofit/>
          </a:bodyPr>
          <a:lstStyle/>
          <a:p>
            <a:pPr marL="0" indent="0">
              <a:buNone/>
            </a:pPr>
            <a:r>
              <a:rPr lang="es-ES" sz="2000" b="1" dirty="0">
                <a:latin typeface="Arial" panose="020B0604020202020204" pitchFamily="34" charset="0"/>
                <a:cs typeface="Arial" panose="020B0604020202020204" pitchFamily="34" charset="0"/>
              </a:rPr>
              <a:t>1. </a:t>
            </a:r>
            <a:r>
              <a:rPr lang="es-ES" sz="2000" dirty="0">
                <a:latin typeface="Arial" panose="020B0604020202020204" pitchFamily="34" charset="0"/>
                <a:cs typeface="Arial" panose="020B0604020202020204" pitchFamily="34" charset="0"/>
              </a:rPr>
              <a:t>Todo obligado tributario que esté siendo objeto de unas actuaciones de inspección de carácter parcial </a:t>
            </a:r>
            <a:r>
              <a:rPr lang="es-ES" sz="2000" b="1" dirty="0">
                <a:solidFill>
                  <a:srgbClr val="FF0000"/>
                </a:solidFill>
                <a:latin typeface="Arial" panose="020B0604020202020204" pitchFamily="34" charset="0"/>
                <a:cs typeface="Arial" panose="020B0604020202020204" pitchFamily="34" charset="0"/>
              </a:rPr>
              <a:t>podrá solicitar a la Administración tributaria que las mismas tengan carácter general </a:t>
            </a:r>
            <a:r>
              <a:rPr lang="es-ES" sz="2000" dirty="0">
                <a:latin typeface="Arial" panose="020B0604020202020204" pitchFamily="34" charset="0"/>
                <a:cs typeface="Arial" panose="020B0604020202020204" pitchFamily="34" charset="0"/>
              </a:rPr>
              <a:t>respecto al tributo y, en su caso, períodos afectados, sin que tal solicitud interrumpa las actuaciones en curso.</a:t>
            </a:r>
          </a:p>
          <a:p>
            <a:pPr marL="0" indent="0">
              <a:buNone/>
            </a:pPr>
            <a:r>
              <a:rPr lang="es-ES" sz="2000" b="1" dirty="0">
                <a:latin typeface="Arial" panose="020B0604020202020204" pitchFamily="34" charset="0"/>
                <a:cs typeface="Arial" panose="020B0604020202020204" pitchFamily="34" charset="0"/>
              </a:rPr>
              <a:t>2. </a:t>
            </a:r>
            <a:r>
              <a:rPr lang="es-ES" sz="2000" dirty="0">
                <a:latin typeface="Arial" panose="020B0604020202020204" pitchFamily="34" charset="0"/>
                <a:cs typeface="Arial" panose="020B0604020202020204" pitchFamily="34" charset="0"/>
              </a:rPr>
              <a:t>El obligado tributario deberá formular la solicitud en el plazo de 15 días desde la notificación del inicio de las actuaciones inspectoras de carácter parcial.</a:t>
            </a:r>
          </a:p>
          <a:p>
            <a:pPr marL="0" indent="0">
              <a:buNone/>
            </a:pPr>
            <a:r>
              <a:rPr lang="es-ES" sz="2000" b="1" dirty="0">
                <a:latin typeface="Arial" panose="020B0604020202020204" pitchFamily="34" charset="0"/>
                <a:cs typeface="Arial" panose="020B0604020202020204" pitchFamily="34" charset="0"/>
              </a:rPr>
              <a:t>3. </a:t>
            </a:r>
            <a:r>
              <a:rPr lang="es-ES" sz="2000" b="1" dirty="0">
                <a:solidFill>
                  <a:srgbClr val="FF0000"/>
                </a:solidFill>
                <a:latin typeface="Arial" panose="020B0604020202020204" pitchFamily="34" charset="0"/>
                <a:cs typeface="Arial" panose="020B0604020202020204" pitchFamily="34" charset="0"/>
              </a:rPr>
              <a:t>La Administración tributaria deberá ampliar el alcance de las actuaciones o iniciar la inspección de carácter general en el plazo de seis meses desde la solicitud. </a:t>
            </a:r>
            <a:r>
              <a:rPr lang="es-ES" sz="2000" b="1" dirty="0">
                <a:solidFill>
                  <a:srgbClr val="0070C0"/>
                </a:solidFill>
                <a:latin typeface="Arial" panose="020B0604020202020204" pitchFamily="34" charset="0"/>
                <a:cs typeface="Arial" panose="020B0604020202020204" pitchFamily="34" charset="0"/>
              </a:rPr>
              <a:t>El incumplimiento de este plazo determinará que las actuaciones inspectoras de carácter parcial no interrumpan el plazo de prescripción para comprobar e investigar el mismo tributo y período con carácter general</a:t>
            </a:r>
            <a:r>
              <a:rPr lang="es-ES" sz="2000" dirty="0">
                <a:latin typeface="Arial" panose="020B0604020202020204" pitchFamily="34" charset="0"/>
                <a:cs typeface="Arial" panose="020B0604020202020204" pitchFamily="34" charset="0"/>
              </a:rPr>
              <a:t>.</a:t>
            </a:r>
          </a:p>
          <a:p>
            <a:pPr marL="0" indent="0" algn="just">
              <a:buNone/>
            </a:pPr>
            <a:endParaRPr lang="es-E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49134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200" b="1" dirty="0"/>
              <a:t>Artículo 150 Plazo de las actuaciones inspectoras</a:t>
            </a:r>
            <a:endParaRPr lang="es-ES" sz="3200" dirty="0"/>
          </a:p>
        </p:txBody>
      </p:sp>
      <p:sp>
        <p:nvSpPr>
          <p:cNvPr id="3" name="2 Marcador de contenido"/>
          <p:cNvSpPr>
            <a:spLocks noGrp="1"/>
          </p:cNvSpPr>
          <p:nvPr>
            <p:ph idx="1"/>
          </p:nvPr>
        </p:nvSpPr>
        <p:spPr/>
        <p:txBody>
          <a:bodyPr>
            <a:noAutofit/>
          </a:bodyPr>
          <a:lstStyle/>
          <a:p>
            <a:pPr marL="0" indent="0">
              <a:buNone/>
            </a:pPr>
            <a:r>
              <a:rPr lang="es-ES" sz="2400" b="1" dirty="0"/>
              <a:t>1. </a:t>
            </a:r>
            <a:r>
              <a:rPr lang="es-ES" sz="2400" dirty="0"/>
              <a:t>Las actuaciones del procedimiento de inspección deberán concluir en el plazo de:</a:t>
            </a:r>
          </a:p>
          <a:p>
            <a:pPr marL="0" indent="0">
              <a:buNone/>
            </a:pPr>
            <a:r>
              <a:rPr lang="es-ES" sz="2400" b="1" dirty="0"/>
              <a:t>a) </a:t>
            </a:r>
            <a:r>
              <a:rPr lang="es-ES" sz="2400" b="1" dirty="0">
                <a:solidFill>
                  <a:srgbClr val="0070C0"/>
                </a:solidFill>
              </a:rPr>
              <a:t>18 meses, con carácter general.</a:t>
            </a:r>
          </a:p>
          <a:p>
            <a:pPr marL="0" indent="0">
              <a:buNone/>
            </a:pPr>
            <a:r>
              <a:rPr lang="es-ES" sz="2400" b="1" dirty="0"/>
              <a:t>b) </a:t>
            </a:r>
            <a:r>
              <a:rPr lang="es-ES" sz="2400" b="1" dirty="0">
                <a:solidFill>
                  <a:srgbClr val="FF0000"/>
                </a:solidFill>
              </a:rPr>
              <a:t>27 meses</a:t>
            </a:r>
            <a:r>
              <a:rPr lang="es-ES" sz="2400" dirty="0"/>
              <a:t>, cuando concurra alguna de las siguientes circunstancias en cualquiera de las obligaciones tributarias o periodos objeto de comprobación:</a:t>
            </a:r>
          </a:p>
          <a:p>
            <a:pPr marL="457200" lvl="1" indent="0">
              <a:buNone/>
            </a:pPr>
            <a:r>
              <a:rPr lang="es-ES" sz="2400" b="1" dirty="0"/>
              <a:t>1.º </a:t>
            </a:r>
            <a:r>
              <a:rPr lang="es-ES" sz="2400" dirty="0"/>
              <a:t>Que la Cifra Anual de Negocios del obligado tributario sea igual o superior al requerido para auditar sus cuentas.</a:t>
            </a:r>
          </a:p>
          <a:p>
            <a:pPr marL="457200" lvl="1" indent="0">
              <a:buNone/>
            </a:pPr>
            <a:r>
              <a:rPr lang="es-ES" sz="2400" b="1" dirty="0"/>
              <a:t>2.º </a:t>
            </a:r>
            <a:r>
              <a:rPr lang="es-ES" sz="2400" dirty="0"/>
              <a:t>Que el obligado tributario esté integrado en un grupo sometido al régimen de consolidación fiscal o al régimen especial de grupo de entidades que esté siendo objeto de comprobación inspectora.</a:t>
            </a:r>
          </a:p>
          <a:p>
            <a:pPr marL="0" indent="0" algn="just">
              <a:buNone/>
            </a:pPr>
            <a:endParaRPr lang="es-E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21270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200" b="1" dirty="0"/>
              <a:t>Artículo 150 Plazo de las actuaciones inspectoras</a:t>
            </a:r>
            <a:endParaRPr lang="es-ES" sz="3200" dirty="0"/>
          </a:p>
        </p:txBody>
      </p:sp>
      <p:sp>
        <p:nvSpPr>
          <p:cNvPr id="3" name="2 Marcador de contenido"/>
          <p:cNvSpPr>
            <a:spLocks noGrp="1"/>
          </p:cNvSpPr>
          <p:nvPr>
            <p:ph idx="1"/>
          </p:nvPr>
        </p:nvSpPr>
        <p:spPr/>
        <p:txBody>
          <a:bodyPr>
            <a:noAutofit/>
          </a:bodyPr>
          <a:lstStyle/>
          <a:p>
            <a:pPr marL="0" indent="0">
              <a:buNone/>
            </a:pPr>
            <a:r>
              <a:rPr lang="es-ES" sz="2000" dirty="0"/>
              <a:t>Cuando se realicen actuaciones inspectoras con diversas personas o entidades vinculadas de acuerdo con lo establecido en el </a:t>
            </a:r>
            <a:r>
              <a:rPr lang="es-ES" sz="2000" dirty="0">
                <a:hlinkClick r:id="rId2"/>
              </a:rPr>
              <a:t>artículo 18 de la Ley 27/2014, de 27 de noviembre, del Impuesto sobre Sociedades </a:t>
            </a:r>
            <a:r>
              <a:rPr lang="es-ES" sz="2000" dirty="0"/>
              <a:t>, la concurrencia de las circunstancias previstas en esta letra en cualquiera de ellos determinará la aplicación de este plazo a los procedimientos de inspección seguidos con todos ellos.</a:t>
            </a:r>
          </a:p>
          <a:p>
            <a:pPr marL="0" indent="0">
              <a:buNone/>
            </a:pPr>
            <a:r>
              <a:rPr lang="es-ES" sz="2000" dirty="0"/>
              <a:t>El plazo de duración del procedimiento al que se refiere este apartado podrá extenderse en los términos señalados en los apartados 4 y 5.</a:t>
            </a:r>
          </a:p>
          <a:p>
            <a:pPr marL="0" indent="0">
              <a:buNone/>
            </a:pPr>
            <a:r>
              <a:rPr lang="es-ES" sz="2000" b="1" dirty="0"/>
              <a:t>2. </a:t>
            </a:r>
            <a:r>
              <a:rPr lang="es-ES" sz="2000" dirty="0"/>
              <a:t>El plazo del procedimiento inspector se contará desde la fecha de notificación al obligado tributario de su inicio hasta que se notifique o se entienda notificado el acto administrativo resultante del mismo. A efectos de entender cumplida la obligación de notificar y de computar el plazo de resolución será suficiente acreditar que se ha realizado un intento de notificación que contenga el texto íntegro de la resolución.</a:t>
            </a:r>
          </a:p>
          <a:p>
            <a:pPr marL="0" indent="0">
              <a:buNone/>
            </a:pPr>
            <a:r>
              <a:rPr lang="es-ES" sz="2000" b="1" dirty="0">
                <a:solidFill>
                  <a:srgbClr val="FF0000"/>
                </a:solidFill>
              </a:rPr>
              <a:t>En la comunicación de inicio del procedimiento inspector se informará al obligado tributario del plazo que le resulte aplicable.</a:t>
            </a:r>
          </a:p>
          <a:p>
            <a:pPr marL="0" indent="0" algn="just">
              <a:buNone/>
            </a:pPr>
            <a:endParaRPr lang="es-E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80991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200" b="1" dirty="0"/>
              <a:t>Artículo 150 Plazo de las actuaciones inspectoras</a:t>
            </a:r>
            <a:endParaRPr lang="es-ES" sz="3200" dirty="0"/>
          </a:p>
        </p:txBody>
      </p:sp>
      <p:sp>
        <p:nvSpPr>
          <p:cNvPr id="3" name="2 Marcador de contenido"/>
          <p:cNvSpPr>
            <a:spLocks noGrp="1"/>
          </p:cNvSpPr>
          <p:nvPr>
            <p:ph idx="1"/>
          </p:nvPr>
        </p:nvSpPr>
        <p:spPr/>
        <p:txBody>
          <a:bodyPr>
            <a:noAutofit/>
          </a:bodyPr>
          <a:lstStyle/>
          <a:p>
            <a:pPr marL="0" indent="0">
              <a:buNone/>
            </a:pPr>
            <a:r>
              <a:rPr lang="es-ES" sz="2000" dirty="0"/>
              <a:t>En el caso de que las circunstancias a las que se refiere la letra b) del apartado anterior se aprecien durante el desarrollo de las actuaciones inspectoras el plazo será de 27 meses, contados desde la notificación de la comunicación de inicio, lo que se pondrá en conocimiento del obligado tributario.</a:t>
            </a:r>
          </a:p>
          <a:p>
            <a:pPr marL="0" indent="0">
              <a:buNone/>
            </a:pPr>
            <a:r>
              <a:rPr lang="es-ES" sz="2000" b="1" dirty="0">
                <a:solidFill>
                  <a:srgbClr val="FF0000"/>
                </a:solidFill>
              </a:rPr>
              <a:t>El plazo será único para todas las obligaciones tributarias y periodos que constituyan el objeto del procedimiento inspector, aunque las circunstancias para la determinación del plazo sólo afecten a algunas de las obligaciones o periodos incluidos en el mismo</a:t>
            </a:r>
            <a:r>
              <a:rPr lang="es-ES" sz="2000" dirty="0"/>
              <a:t>, salvo el supuesto de desagregación previsto en el apartado 3.</a:t>
            </a:r>
          </a:p>
          <a:p>
            <a:pPr marL="0" indent="0">
              <a:buNone/>
            </a:pPr>
            <a:r>
              <a:rPr lang="es-ES" sz="2000" dirty="0"/>
              <a:t>A efectos del cómputo del plazo del procedimiento inspector no será de aplicación lo dispuesto en el apartado 2 del artículo 104 de esta Ley respecto de los periodos de interrupción justificada ni de las dilaciones en el procedimiento por causa no imputable a la Administración.</a:t>
            </a:r>
          </a:p>
          <a:p>
            <a:pPr marL="0" indent="0" algn="just">
              <a:buNone/>
            </a:pPr>
            <a:endParaRPr lang="es-E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24605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200" b="1" dirty="0"/>
              <a:t>Artículo 150 Plazo de las actuaciones inspectoras</a:t>
            </a:r>
            <a:endParaRPr lang="es-ES" sz="3200" dirty="0"/>
          </a:p>
        </p:txBody>
      </p:sp>
      <p:sp>
        <p:nvSpPr>
          <p:cNvPr id="3" name="2 Marcador de contenido"/>
          <p:cNvSpPr>
            <a:spLocks noGrp="1"/>
          </p:cNvSpPr>
          <p:nvPr>
            <p:ph idx="1"/>
          </p:nvPr>
        </p:nvSpPr>
        <p:spPr/>
        <p:txBody>
          <a:bodyPr>
            <a:noAutofit/>
          </a:bodyPr>
          <a:lstStyle/>
          <a:p>
            <a:pPr marL="0" indent="0" algn="just">
              <a:buNone/>
            </a:pPr>
            <a:r>
              <a:rPr lang="es-ES" sz="2000" b="1" dirty="0"/>
              <a:t>3. </a:t>
            </a:r>
            <a:r>
              <a:rPr lang="es-ES" sz="2000" dirty="0"/>
              <a:t>El cómputo del plazo del procedimiento inspector se suspenderá desde el momento en que concurra alguna de las siguientes circunstancias:</a:t>
            </a:r>
          </a:p>
          <a:p>
            <a:pPr marL="0" indent="0" algn="just">
              <a:buNone/>
            </a:pPr>
            <a:r>
              <a:rPr lang="es-ES" sz="2000" b="1" dirty="0"/>
              <a:t>a) </a:t>
            </a:r>
            <a:r>
              <a:rPr lang="es-ES" sz="2000" dirty="0"/>
              <a:t>La remisión del expediente al Ministerio Fiscal o a la jurisdicción competente sin practicar la liquidación de acuerdo con lo señalado en el artículo 251 de esta Ley.</a:t>
            </a:r>
          </a:p>
          <a:p>
            <a:pPr marL="0" indent="0" algn="just">
              <a:buNone/>
            </a:pPr>
            <a:r>
              <a:rPr lang="es-ES" sz="2000" b="1" dirty="0"/>
              <a:t>b) </a:t>
            </a:r>
            <a:r>
              <a:rPr lang="es-ES" sz="2000" dirty="0"/>
              <a:t>La recepción de una comunicación de un órgano jurisdiccional en la que se ordene la suspensión o paralización respecto de determinadas obligaciones tributarias o elementos de las mismas de un procedimiento inspector en curso.</a:t>
            </a:r>
          </a:p>
          <a:p>
            <a:pPr marL="0" indent="0" algn="just">
              <a:buNone/>
            </a:pPr>
            <a:r>
              <a:rPr lang="es-ES" sz="2000" b="1" dirty="0"/>
              <a:t>c) </a:t>
            </a:r>
            <a:r>
              <a:rPr lang="es-ES" sz="2000" dirty="0"/>
              <a:t>El planteamiento por la Administración Tributaria que esté desarrollando el procedimiento de inspección de un conflicto ante las Juntas Arbitrales previstas en la normativa relativa a las Comunidades Autónomas, en la </a:t>
            </a:r>
            <a:r>
              <a:rPr lang="es-ES" sz="2000" dirty="0">
                <a:hlinkClick r:id="rId2"/>
              </a:rPr>
              <a:t>Ley 28/1990, de 26 de diciembre </a:t>
            </a:r>
            <a:r>
              <a:rPr lang="es-ES" sz="2000" dirty="0"/>
              <a:t>, del Convenio Económico entre el Estado y la Comunidad Foral de Navarra y en la </a:t>
            </a:r>
            <a:r>
              <a:rPr lang="es-ES" sz="2000" dirty="0">
                <a:hlinkClick r:id="rId3"/>
              </a:rPr>
              <a:t>Ley 12/2002, de 23 de mayo </a:t>
            </a:r>
            <a:r>
              <a:rPr lang="es-ES" sz="2000" dirty="0"/>
              <a:t>, del Concierto Económico con la Comunidad Autónoma del País Vasco o la recepción de la comunicación del mismo.</a:t>
            </a:r>
          </a:p>
          <a:p>
            <a:pPr marL="0" indent="0" algn="just">
              <a:buNone/>
            </a:pPr>
            <a:endParaRPr lang="es-E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3841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Artículo 115 Potestades y funciones de comprobación e investigación</a:t>
            </a:r>
            <a:endParaRPr lang="es-ES" dirty="0"/>
          </a:p>
        </p:txBody>
      </p:sp>
      <p:sp>
        <p:nvSpPr>
          <p:cNvPr id="3" name="2 Marcador de contenido"/>
          <p:cNvSpPr>
            <a:spLocks noGrp="1"/>
          </p:cNvSpPr>
          <p:nvPr>
            <p:ph idx="1"/>
          </p:nvPr>
        </p:nvSpPr>
        <p:spPr/>
        <p:txBody>
          <a:bodyPr>
            <a:noAutofit/>
          </a:bodyPr>
          <a:lstStyle/>
          <a:p>
            <a:pPr marL="0" indent="0">
              <a:buNone/>
            </a:pPr>
            <a:r>
              <a:rPr lang="es-ES" sz="2000" dirty="0">
                <a:latin typeface="Arial" panose="020B0604020202020204" pitchFamily="34" charset="0"/>
                <a:cs typeface="Arial" panose="020B0604020202020204" pitchFamily="34" charset="0"/>
              </a:rPr>
              <a:t>En el desarrollo de las funciones de comprobación e investigación a que se refiere este artículo, </a:t>
            </a:r>
            <a:r>
              <a:rPr lang="es-ES" sz="2000" b="1" dirty="0">
                <a:solidFill>
                  <a:srgbClr val="FF0000"/>
                </a:solidFill>
                <a:latin typeface="Arial" panose="020B0604020202020204" pitchFamily="34" charset="0"/>
                <a:cs typeface="Arial" panose="020B0604020202020204" pitchFamily="34" charset="0"/>
              </a:rPr>
              <a:t>la Administración Tributaria podrá calificar los hechos, actos, actividades, explotaciones y negocios realizados por el obligado tributario con independencia de la previa calificación que éste último hubiera dado a los mismos y del ejercicio o periodo en el que la realizó</a:t>
            </a:r>
            <a:r>
              <a:rPr lang="es-ES" sz="2000" dirty="0">
                <a:latin typeface="Arial" panose="020B0604020202020204" pitchFamily="34" charset="0"/>
                <a:cs typeface="Arial" panose="020B0604020202020204" pitchFamily="34" charset="0"/>
              </a:rPr>
              <a:t>, resultando de aplicación, en su caso, lo dispuesto en los artículos 13, 15 y 16 de esta Ley.</a:t>
            </a:r>
          </a:p>
          <a:p>
            <a:pPr marL="0" indent="0">
              <a:buNone/>
            </a:pPr>
            <a:endParaRPr lang="es-ES" sz="2000" dirty="0" smtClean="0">
              <a:latin typeface="Arial" panose="020B0604020202020204" pitchFamily="34" charset="0"/>
              <a:cs typeface="Arial" panose="020B0604020202020204" pitchFamily="34" charset="0"/>
            </a:endParaRPr>
          </a:p>
          <a:p>
            <a:pPr marL="0" indent="0">
              <a:buNone/>
            </a:pPr>
            <a:r>
              <a:rPr lang="es-ES" sz="2000" dirty="0" smtClean="0">
                <a:latin typeface="Arial" panose="020B0604020202020204" pitchFamily="34" charset="0"/>
                <a:cs typeface="Arial" panose="020B0604020202020204" pitchFamily="34" charset="0"/>
              </a:rPr>
              <a:t>La </a:t>
            </a:r>
            <a:r>
              <a:rPr lang="es-ES" sz="2000" dirty="0">
                <a:latin typeface="Arial" panose="020B0604020202020204" pitchFamily="34" charset="0"/>
                <a:cs typeface="Arial" panose="020B0604020202020204" pitchFamily="34" charset="0"/>
              </a:rPr>
              <a:t>calificación realizada por la Administración Tributaria en los procedimientos de comprobación e investigación en aplicación de lo dispuesto en este apartado extenderá sus efectos respecto de la obligación tributaria objeto de aquellos y, en su caso, respecto de aquellas otras respecto de las que no se hubiese producido la prescripción regulada en el artículo 66.a) de esta Ley.</a:t>
            </a:r>
          </a:p>
          <a:p>
            <a:pPr marL="0" indent="0" algn="just">
              <a:buNone/>
            </a:pPr>
            <a:endParaRPr lang="es-E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30112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200" b="1" dirty="0"/>
              <a:t>Artículo 150 Plazo de las actuaciones inspectoras</a:t>
            </a:r>
            <a:endParaRPr lang="es-ES" sz="3200" dirty="0"/>
          </a:p>
        </p:txBody>
      </p:sp>
      <p:sp>
        <p:nvSpPr>
          <p:cNvPr id="3" name="2 Marcador de contenido"/>
          <p:cNvSpPr>
            <a:spLocks noGrp="1"/>
          </p:cNvSpPr>
          <p:nvPr>
            <p:ph idx="1"/>
          </p:nvPr>
        </p:nvSpPr>
        <p:spPr/>
        <p:txBody>
          <a:bodyPr>
            <a:noAutofit/>
          </a:bodyPr>
          <a:lstStyle/>
          <a:p>
            <a:pPr marL="0" indent="0">
              <a:buNone/>
            </a:pPr>
            <a:r>
              <a:rPr lang="es-ES" sz="2800" b="1" dirty="0"/>
              <a:t>d) </a:t>
            </a:r>
            <a:r>
              <a:rPr lang="es-ES" sz="2800" dirty="0"/>
              <a:t>La notificación al interesado de la remisión del expediente de conflicto en la aplicación de la norma tributaria a la Comisión consultiva.</a:t>
            </a:r>
          </a:p>
          <a:p>
            <a:pPr marL="0" indent="0">
              <a:buNone/>
            </a:pPr>
            <a:r>
              <a:rPr lang="es-ES" sz="2800" b="1" dirty="0"/>
              <a:t>e) </a:t>
            </a:r>
            <a:r>
              <a:rPr lang="es-ES" sz="2800" dirty="0"/>
              <a:t>El intento de notificación al obligado tributario de la propuesta de resolución o de liquidación o del acuerdo por el que se ordena completar actuaciones a que se refiere el artículo 156.3.b) de esta Ley.</a:t>
            </a:r>
          </a:p>
          <a:p>
            <a:pPr marL="0" indent="0">
              <a:buNone/>
            </a:pPr>
            <a:r>
              <a:rPr lang="es-ES" sz="2800" b="1" dirty="0"/>
              <a:t>f) </a:t>
            </a:r>
            <a:r>
              <a:rPr lang="es-ES" sz="2800" b="1" dirty="0">
                <a:solidFill>
                  <a:srgbClr val="FF0000"/>
                </a:solidFill>
              </a:rPr>
              <a:t>La concurrencia de una causa de fuerza mayor que obligue a suspender las actuaciones.</a:t>
            </a:r>
          </a:p>
          <a:p>
            <a:pPr marL="0" indent="0" algn="just">
              <a:buNone/>
            </a:pPr>
            <a:endParaRPr lang="es-E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38163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200" b="1" dirty="0"/>
              <a:t>Artículo 150 Plazo de las actuaciones inspectoras</a:t>
            </a:r>
            <a:endParaRPr lang="es-ES" sz="3200" dirty="0"/>
          </a:p>
        </p:txBody>
      </p:sp>
      <p:sp>
        <p:nvSpPr>
          <p:cNvPr id="3" name="2 Marcador de contenido"/>
          <p:cNvSpPr>
            <a:spLocks noGrp="1"/>
          </p:cNvSpPr>
          <p:nvPr>
            <p:ph idx="1"/>
          </p:nvPr>
        </p:nvSpPr>
        <p:spPr/>
        <p:txBody>
          <a:bodyPr>
            <a:noAutofit/>
          </a:bodyPr>
          <a:lstStyle/>
          <a:p>
            <a:pPr marL="0" indent="0" algn="just">
              <a:buNone/>
            </a:pPr>
            <a:r>
              <a:rPr lang="es-ES" sz="1800" dirty="0">
                <a:latin typeface="Arial" panose="020B0604020202020204" pitchFamily="34" charset="0"/>
                <a:cs typeface="Arial" panose="020B0604020202020204" pitchFamily="34" charset="0"/>
              </a:rPr>
              <a:t>La suspensión del cómputo del plazo tendrá efectos desde que concurran las circunstancias anteriormente señaladas, lo que se comunicará al obligado tributario a efectos informativos, salvo que con esta comunicación pudiera perjudicarse la realización de investigaciones judiciales, circunstancia que deberá quedar suficientemente motivada en el expediente. En esta comunicación, se detallarán los periodos, obligaciones tributarias o elementos de estas que se encuentran suspendidos y aquellos otros respecto de los que se continúa el procedimiento por no verse afectados por dichas causas de suspensión.</a:t>
            </a:r>
          </a:p>
          <a:p>
            <a:pPr marL="0" indent="0" algn="just">
              <a:buNone/>
            </a:pPr>
            <a:r>
              <a:rPr lang="es-ES" sz="1800" dirty="0">
                <a:latin typeface="Arial" panose="020B0604020202020204" pitchFamily="34" charset="0"/>
                <a:cs typeface="Arial" panose="020B0604020202020204" pitchFamily="34" charset="0"/>
              </a:rPr>
              <a:t>La suspensión finalizará cuando tenga entrada en el registro de la correspondiente Administración Tributaria el documento del que se derive que ha cesado la causa de suspensión, se consiga efectuar la notificación o se constate la desaparición de las circunstancias determinantes de la fuerza mayor. No obstante, en el caso contemplado en la letra d), el plazo de suspensión no podrá exceder del plazo máximo para la emisión del informe</a:t>
            </a:r>
            <a:r>
              <a:rPr lang="es-ES" sz="1800" dirty="0" smtClean="0">
                <a:latin typeface="Arial" panose="020B0604020202020204" pitchFamily="34" charset="0"/>
                <a:cs typeface="Arial" panose="020B0604020202020204" pitchFamily="34" charset="0"/>
              </a:rPr>
              <a:t>.</a:t>
            </a:r>
          </a:p>
          <a:p>
            <a:pPr marL="0" indent="0" algn="just">
              <a:buNone/>
            </a:pPr>
            <a:r>
              <a:rPr lang="es-ES" sz="1800" dirty="0">
                <a:latin typeface="Arial" panose="020B0604020202020204" pitchFamily="34" charset="0"/>
                <a:cs typeface="Arial" panose="020B0604020202020204" pitchFamily="34" charset="0"/>
              </a:rPr>
              <a:t>Una vez finalizada la suspensión, el procedimiento continuará por el plazo que reste.</a:t>
            </a:r>
          </a:p>
          <a:p>
            <a:pPr marL="0" indent="0" algn="just">
              <a:buNone/>
            </a:pPr>
            <a:endParaRPr lang="es-E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79665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200" b="1" dirty="0"/>
              <a:t>Artículo 150 Plazo de las actuaciones inspectoras</a:t>
            </a:r>
            <a:endParaRPr lang="es-ES" sz="3200" dirty="0"/>
          </a:p>
        </p:txBody>
      </p:sp>
      <p:sp>
        <p:nvSpPr>
          <p:cNvPr id="3" name="2 Marcador de contenido"/>
          <p:cNvSpPr>
            <a:spLocks noGrp="1"/>
          </p:cNvSpPr>
          <p:nvPr>
            <p:ph idx="1"/>
          </p:nvPr>
        </p:nvSpPr>
        <p:spPr/>
        <p:txBody>
          <a:bodyPr>
            <a:noAutofit/>
          </a:bodyPr>
          <a:lstStyle/>
          <a:p>
            <a:pPr marL="0" indent="0" algn="just">
              <a:buNone/>
            </a:pPr>
            <a:r>
              <a:rPr lang="es-ES" sz="2400" b="1" dirty="0"/>
              <a:t>4. </a:t>
            </a:r>
            <a:r>
              <a:rPr lang="es-ES" sz="2400" dirty="0"/>
              <a:t>El obligado tributario podrá solicitar antes de la apertura del trámite de audiencia, en los términos que reglamentariamente se establezcan, uno o varios periodos en los que la inspección no podrá efectuar actuaciones con el obligado tributario y quedará suspendido el plazo para atender los requerimientos efectuados al mismo. </a:t>
            </a:r>
            <a:r>
              <a:rPr lang="es-ES" sz="2400" b="1" dirty="0">
                <a:solidFill>
                  <a:srgbClr val="FF0000"/>
                </a:solidFill>
              </a:rPr>
              <a:t>Dichos periodos no podrán exceder en su conjunto de 60 días naturales para todo el procedimiento y supondrán una extensión del plazo máximo de duración del mismo</a:t>
            </a:r>
            <a:r>
              <a:rPr lang="es-ES" sz="2400" dirty="0"/>
              <a:t>.</a:t>
            </a:r>
          </a:p>
          <a:p>
            <a:pPr marL="0" indent="0" algn="just">
              <a:buNone/>
            </a:pPr>
            <a:r>
              <a:rPr lang="es-ES" sz="2400" dirty="0"/>
              <a:t>El órgano actuante podrá denegar la solicitud si no se encuentra suficientemente justificada o si se aprecia que puede perjudicar el desarrollo de las actuaciones. La denegación no podrá ser objeto de recurso o reclamación económico-administrativa.</a:t>
            </a:r>
          </a:p>
          <a:p>
            <a:pPr marL="0" indent="0" algn="just">
              <a:buNone/>
            </a:pPr>
            <a:endParaRPr lang="es-E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88709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200" b="1" dirty="0"/>
              <a:t>Artículo 150 Plazo de las actuaciones inspectoras</a:t>
            </a:r>
            <a:endParaRPr lang="es-ES" sz="3200" dirty="0"/>
          </a:p>
        </p:txBody>
      </p:sp>
      <p:sp>
        <p:nvSpPr>
          <p:cNvPr id="3" name="2 Marcador de contenido"/>
          <p:cNvSpPr>
            <a:spLocks noGrp="1"/>
          </p:cNvSpPr>
          <p:nvPr>
            <p:ph idx="1"/>
          </p:nvPr>
        </p:nvSpPr>
        <p:spPr/>
        <p:txBody>
          <a:bodyPr>
            <a:noAutofit/>
          </a:bodyPr>
          <a:lstStyle/>
          <a:p>
            <a:pPr marL="0" indent="0" algn="just">
              <a:buNone/>
            </a:pPr>
            <a:r>
              <a:rPr lang="es-ES" sz="2000" b="1" dirty="0"/>
              <a:t>5. </a:t>
            </a:r>
            <a:r>
              <a:rPr lang="es-ES" sz="2000" dirty="0"/>
              <a:t>Cuando durante el desarrollo del procedimiento inspector el obligado tributario manifieste que no tiene o no va a aportar la información o documentación solicitada o no la aporta íntegramente en el plazo concedido en el tercer requerimiento, </a:t>
            </a:r>
            <a:r>
              <a:rPr lang="es-ES" sz="2000" b="1" dirty="0">
                <a:solidFill>
                  <a:srgbClr val="FF0000"/>
                </a:solidFill>
              </a:rPr>
              <a:t>su aportación posterior determinará la extensión del plazo máximo de duración del procedimiento inspector por un período de tres meses, siempre que dicha aportación se produzca una vez transcurrido al menos nueve meses desde su inicio</a:t>
            </a:r>
            <a:r>
              <a:rPr lang="es-ES" sz="2000" dirty="0"/>
              <a:t>. No obstante, la extensión será de 6 meses cuando la aportación se efectúe tras la formalización del acta y determine que el órgano competente para liquidar acuerde la práctica de actuaciones complementarias.</a:t>
            </a:r>
          </a:p>
          <a:p>
            <a:pPr marL="0" indent="0" algn="just">
              <a:buNone/>
            </a:pPr>
            <a:r>
              <a:rPr lang="es-ES" sz="2000" dirty="0"/>
              <a:t>Asimismo, el plazo máximo de duración del procedimiento inspector se extenderá por un periodo de seis meses cuando tras dejar constancia de la apreciación de las circunstancias determinantes de la aplicación del método de estimación indirecta, se aporten datos, documentos o pruebas relacionados con dichas circunstancias.</a:t>
            </a:r>
          </a:p>
          <a:p>
            <a:pPr marL="0" indent="0" algn="just">
              <a:buNone/>
            </a:pPr>
            <a:endParaRPr lang="es-E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36020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200" b="1" dirty="0"/>
              <a:t>Artículo 150 Plazo de las actuaciones inspectoras</a:t>
            </a:r>
            <a:endParaRPr lang="es-ES" sz="3200" dirty="0"/>
          </a:p>
        </p:txBody>
      </p:sp>
      <p:sp>
        <p:nvSpPr>
          <p:cNvPr id="3" name="2 Marcador de contenido"/>
          <p:cNvSpPr>
            <a:spLocks noGrp="1"/>
          </p:cNvSpPr>
          <p:nvPr>
            <p:ph idx="1"/>
          </p:nvPr>
        </p:nvSpPr>
        <p:spPr/>
        <p:txBody>
          <a:bodyPr>
            <a:noAutofit/>
          </a:bodyPr>
          <a:lstStyle/>
          <a:p>
            <a:pPr marL="0" indent="0">
              <a:buNone/>
            </a:pPr>
            <a:r>
              <a:rPr lang="es-ES" sz="1600" b="1" dirty="0">
                <a:latin typeface="Arial" panose="020B0604020202020204" pitchFamily="34" charset="0"/>
                <a:cs typeface="Arial" panose="020B0604020202020204" pitchFamily="34" charset="0"/>
              </a:rPr>
              <a:t>6. </a:t>
            </a:r>
            <a:r>
              <a:rPr lang="es-ES" sz="1600" dirty="0">
                <a:latin typeface="Arial" panose="020B0604020202020204" pitchFamily="34" charset="0"/>
                <a:cs typeface="Arial" panose="020B0604020202020204" pitchFamily="34" charset="0"/>
              </a:rPr>
              <a:t>El incumplimiento del plazo de duración del procedimiento al que se refiere el apartado 1 de este artículo </a:t>
            </a:r>
            <a:r>
              <a:rPr lang="es-ES" sz="1600" b="1" dirty="0">
                <a:solidFill>
                  <a:srgbClr val="FF0000"/>
                </a:solidFill>
                <a:latin typeface="Arial" panose="020B0604020202020204" pitchFamily="34" charset="0"/>
                <a:cs typeface="Arial" panose="020B0604020202020204" pitchFamily="34" charset="0"/>
              </a:rPr>
              <a:t>no determinará la caducidad del procedimiento</a:t>
            </a:r>
            <a:r>
              <a:rPr lang="es-ES" sz="1600" dirty="0">
                <a:latin typeface="Arial" panose="020B0604020202020204" pitchFamily="34" charset="0"/>
                <a:cs typeface="Arial" panose="020B0604020202020204" pitchFamily="34" charset="0"/>
              </a:rPr>
              <a:t>, que continuará hasta su terminación, pero producirá los siguientes efectos respecto a las obligaciones tributarias pendientes de liquidar:</a:t>
            </a:r>
          </a:p>
          <a:p>
            <a:pPr marL="0" indent="0">
              <a:buNone/>
            </a:pPr>
            <a:r>
              <a:rPr lang="es-ES" sz="1600" b="1" dirty="0">
                <a:latin typeface="Arial" panose="020B0604020202020204" pitchFamily="34" charset="0"/>
                <a:cs typeface="Arial" panose="020B0604020202020204" pitchFamily="34" charset="0"/>
              </a:rPr>
              <a:t>a) </a:t>
            </a:r>
            <a:r>
              <a:rPr lang="es-ES" sz="1600" b="1" dirty="0">
                <a:solidFill>
                  <a:srgbClr val="FF0000"/>
                </a:solidFill>
                <a:latin typeface="Arial" panose="020B0604020202020204" pitchFamily="34" charset="0"/>
                <a:cs typeface="Arial" panose="020B0604020202020204" pitchFamily="34" charset="0"/>
              </a:rPr>
              <a:t>No se considerará interrumpida la prescripción como consecuencia de las actuaciones inspectoras desarrolladas durante el plazo señalado en el apartado 1</a:t>
            </a:r>
            <a:r>
              <a:rPr lang="es-ES" sz="1600" dirty="0" smtClean="0">
                <a:latin typeface="Arial" panose="020B0604020202020204" pitchFamily="34" charset="0"/>
                <a:cs typeface="Arial" panose="020B0604020202020204" pitchFamily="34" charset="0"/>
              </a:rPr>
              <a:t>. La </a:t>
            </a:r>
            <a:r>
              <a:rPr lang="es-ES" sz="1600" dirty="0">
                <a:latin typeface="Arial" panose="020B0604020202020204" pitchFamily="34" charset="0"/>
                <a:cs typeface="Arial" panose="020B0604020202020204" pitchFamily="34" charset="0"/>
              </a:rPr>
              <a:t>prescripción se entenderá interrumpida por la realización de actuaciones con posterioridad a la finalización del plazo al que se refiere el apartado 1. El obligado tributario tendrá derecho a ser informado sobre los conceptos y períodos a que alcanzan las actuaciones que vayan a realizarse.</a:t>
            </a:r>
          </a:p>
          <a:p>
            <a:pPr marL="0" indent="0">
              <a:buNone/>
            </a:pPr>
            <a:r>
              <a:rPr lang="es-ES" sz="1600" b="1" dirty="0">
                <a:latin typeface="Arial" panose="020B0604020202020204" pitchFamily="34" charset="0"/>
                <a:cs typeface="Arial" panose="020B0604020202020204" pitchFamily="34" charset="0"/>
              </a:rPr>
              <a:t>b) </a:t>
            </a:r>
            <a:r>
              <a:rPr lang="es-ES" sz="1600" dirty="0">
                <a:latin typeface="Arial" panose="020B0604020202020204" pitchFamily="34" charset="0"/>
                <a:cs typeface="Arial" panose="020B0604020202020204" pitchFamily="34" charset="0"/>
              </a:rPr>
              <a:t>Los ingresos realizados desde el inicio del procedimiento hasta la primera actuación practicada con posterioridad al incumplimiento del plazo de duración del procedimiento previsto en el apartado 1 y que hayan sido imputados por el obligado tributario al tributo y período objeto de las actuaciones inspectoras tendrán el carácter de espontáneos a los efectos del </a:t>
            </a:r>
            <a:r>
              <a:rPr lang="es-ES" sz="1600" b="1" dirty="0">
                <a:solidFill>
                  <a:srgbClr val="FF0000"/>
                </a:solidFill>
                <a:latin typeface="Arial" panose="020B0604020202020204" pitchFamily="34" charset="0"/>
                <a:cs typeface="Arial" panose="020B0604020202020204" pitchFamily="34" charset="0"/>
              </a:rPr>
              <a:t>artículo 27 de esta Ley.</a:t>
            </a:r>
          </a:p>
          <a:p>
            <a:pPr marL="0" indent="0">
              <a:buNone/>
            </a:pPr>
            <a:r>
              <a:rPr lang="es-ES" sz="1600" b="1" dirty="0">
                <a:latin typeface="Arial" panose="020B0604020202020204" pitchFamily="34" charset="0"/>
                <a:cs typeface="Arial" panose="020B0604020202020204" pitchFamily="34" charset="0"/>
              </a:rPr>
              <a:t>c) </a:t>
            </a:r>
            <a:r>
              <a:rPr lang="es-ES" sz="1600" dirty="0">
                <a:latin typeface="Arial" panose="020B0604020202020204" pitchFamily="34" charset="0"/>
                <a:cs typeface="Arial" panose="020B0604020202020204" pitchFamily="34" charset="0"/>
              </a:rPr>
              <a:t>No se exigirán intereses de demora desde que se produzca dicho incumplimiento hasta la finalización del procedimiento.</a:t>
            </a:r>
          </a:p>
          <a:p>
            <a:pPr marL="0" indent="0" algn="just">
              <a:buNone/>
            </a:pPr>
            <a:endParaRPr lang="es-E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10340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200" b="1" dirty="0"/>
              <a:t>Artículo 150 Plazo de las actuaciones inspectoras</a:t>
            </a:r>
            <a:endParaRPr lang="es-ES" sz="3200" dirty="0"/>
          </a:p>
        </p:txBody>
      </p:sp>
      <p:sp>
        <p:nvSpPr>
          <p:cNvPr id="3" name="2 Marcador de contenido"/>
          <p:cNvSpPr>
            <a:spLocks noGrp="1"/>
          </p:cNvSpPr>
          <p:nvPr>
            <p:ph idx="1"/>
          </p:nvPr>
        </p:nvSpPr>
        <p:spPr/>
        <p:txBody>
          <a:bodyPr>
            <a:noAutofit/>
          </a:bodyPr>
          <a:lstStyle/>
          <a:p>
            <a:pPr marL="0" indent="0" algn="just">
              <a:buNone/>
            </a:pPr>
            <a:r>
              <a:rPr lang="es-ES" sz="2000" b="1" dirty="0"/>
              <a:t>7. </a:t>
            </a:r>
            <a:r>
              <a:rPr lang="es-ES" sz="2000" dirty="0"/>
              <a:t>Cuando una resolución judicial o económico-administrativa aprecie defectos formales y ordene la retroacción de las actuaciones inspectoras, éstas deberán finalizar en el período que reste desde el momento al que se retrotraigan las actuaciones hasta la conclusión del plazo previsto en el apartado 1 o en seis meses, si este último fuera superior. El citado plazo se computará desde la recepción del expediente por el órgano competente para ejecutar la resolución.</a:t>
            </a:r>
          </a:p>
          <a:p>
            <a:pPr marL="0" indent="0" algn="just">
              <a:buNone/>
            </a:pPr>
            <a:r>
              <a:rPr lang="es-ES" sz="2000" dirty="0"/>
              <a:t>Se exigirán intereses de demora por la nueva liquidación que ponga fin al procedimiento. La fecha de inicio del cómputo del interés de demora será la misma que, de acuerdo con lo establecido en el apartado 2 del artículo 26, hubiera correspondido a la liquidación anulada y el interés se devengará hasta el momento en que se haya dictado la nueva liquidación.</a:t>
            </a:r>
          </a:p>
          <a:p>
            <a:pPr marL="0" indent="0" algn="just">
              <a:buNone/>
            </a:pPr>
            <a:r>
              <a:rPr lang="es-ES" sz="2000" dirty="0"/>
              <a:t/>
            </a:r>
            <a:br>
              <a:rPr lang="es-ES" sz="2000" dirty="0"/>
            </a:br>
            <a:endParaRPr lang="es-E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79953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200" b="1" dirty="0"/>
              <a:t>Artículo 151 Lugar de las actuaciones inspectoras</a:t>
            </a:r>
            <a:endParaRPr lang="es-ES" sz="3200" dirty="0"/>
          </a:p>
        </p:txBody>
      </p:sp>
      <p:sp>
        <p:nvSpPr>
          <p:cNvPr id="3" name="2 Marcador de contenido"/>
          <p:cNvSpPr>
            <a:spLocks noGrp="1"/>
          </p:cNvSpPr>
          <p:nvPr>
            <p:ph idx="1"/>
          </p:nvPr>
        </p:nvSpPr>
        <p:spPr/>
        <p:txBody>
          <a:bodyPr>
            <a:noAutofit/>
          </a:bodyPr>
          <a:lstStyle/>
          <a:p>
            <a:pPr marL="0" indent="0" algn="just">
              <a:buNone/>
            </a:pPr>
            <a:r>
              <a:rPr lang="es-ES" sz="2000" b="1" dirty="0" smtClean="0"/>
              <a:t>1</a:t>
            </a:r>
            <a:r>
              <a:rPr lang="es-ES" sz="2000" b="1" dirty="0"/>
              <a:t>. </a:t>
            </a:r>
            <a:r>
              <a:rPr lang="es-ES" sz="2000" dirty="0"/>
              <a:t>Las actuaciones inspectoras podrán desarrollarse indistintamente, según determine la inspección:</a:t>
            </a:r>
          </a:p>
          <a:p>
            <a:pPr marL="0" indent="0" algn="just">
              <a:buNone/>
            </a:pPr>
            <a:r>
              <a:rPr lang="es-ES" sz="2000" b="1" dirty="0"/>
              <a:t>a)</a:t>
            </a:r>
            <a:r>
              <a:rPr lang="es-ES" sz="2000" dirty="0"/>
              <a:t> En el lugar donde el obligado tributario tenga su domicilio fiscal, o en aquel donde su representante tenga su domicilio, despacho u oficina.</a:t>
            </a:r>
          </a:p>
          <a:p>
            <a:pPr marL="0" indent="0" algn="just">
              <a:buNone/>
            </a:pPr>
            <a:r>
              <a:rPr lang="es-ES" sz="2000" b="1" dirty="0"/>
              <a:t>b)</a:t>
            </a:r>
            <a:r>
              <a:rPr lang="es-ES" sz="2000" dirty="0"/>
              <a:t> En el lugar donde se realicen total o parcialmente las actividades gravadas.</a:t>
            </a:r>
          </a:p>
          <a:p>
            <a:pPr marL="0" indent="0" algn="just">
              <a:buNone/>
            </a:pPr>
            <a:r>
              <a:rPr lang="es-ES" sz="2000" b="1" dirty="0"/>
              <a:t>c)</a:t>
            </a:r>
            <a:r>
              <a:rPr lang="es-ES" sz="2000" dirty="0"/>
              <a:t> En el lugar donde exista alguna prueba, al menos parcial, del hecho imponible o del presupuesto de hecho de la obligación tributaria.</a:t>
            </a:r>
          </a:p>
          <a:p>
            <a:pPr marL="0" indent="0" algn="just">
              <a:buNone/>
            </a:pPr>
            <a:r>
              <a:rPr lang="es-ES" sz="2000" b="1" dirty="0"/>
              <a:t>d)</a:t>
            </a:r>
            <a:r>
              <a:rPr lang="es-ES" sz="2000" dirty="0"/>
              <a:t> En las oficinas de la Administración tributaria, cuando los elementos sobre los que hayan de realizarse las actuaciones puedan ser examinados en ellas.</a:t>
            </a:r>
          </a:p>
          <a:p>
            <a:pPr marL="0" indent="0" algn="just">
              <a:buNone/>
            </a:pPr>
            <a:r>
              <a:rPr lang="es-ES" sz="2000" b="1" dirty="0"/>
              <a:t>2. </a:t>
            </a:r>
            <a:r>
              <a:rPr lang="es-ES" sz="2000" dirty="0"/>
              <a:t>La inspección podrá personarse sin previa comunicación en las empresas, oficinas, dependencias, instalaciones o almacenes del obligado tributario, entendiéndose las actuaciones con éste o con el encargado o responsable de los locales.</a:t>
            </a:r>
          </a:p>
          <a:p>
            <a:pPr marL="0" indent="0" algn="just">
              <a:buNone/>
            </a:pPr>
            <a:endParaRPr lang="es-E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71402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200" b="1" dirty="0"/>
              <a:t>Artículo 151 Lugar de las actuaciones inspectoras</a:t>
            </a:r>
            <a:endParaRPr lang="es-ES" sz="3200" dirty="0"/>
          </a:p>
        </p:txBody>
      </p:sp>
      <p:sp>
        <p:nvSpPr>
          <p:cNvPr id="3" name="2 Marcador de contenido"/>
          <p:cNvSpPr>
            <a:spLocks noGrp="1"/>
          </p:cNvSpPr>
          <p:nvPr>
            <p:ph idx="1"/>
          </p:nvPr>
        </p:nvSpPr>
        <p:spPr/>
        <p:txBody>
          <a:bodyPr>
            <a:noAutofit/>
          </a:bodyPr>
          <a:lstStyle/>
          <a:p>
            <a:pPr marL="0" indent="0">
              <a:buNone/>
            </a:pPr>
            <a:r>
              <a:rPr lang="es-ES" sz="2000" b="1" dirty="0"/>
              <a:t>3</a:t>
            </a:r>
            <a:r>
              <a:rPr lang="es-ES" sz="1800" b="1" dirty="0">
                <a:latin typeface="Arial" panose="020B0604020202020204" pitchFamily="34" charset="0"/>
                <a:cs typeface="Arial" panose="020B0604020202020204" pitchFamily="34" charset="0"/>
              </a:rPr>
              <a:t>. </a:t>
            </a:r>
            <a:r>
              <a:rPr lang="es-ES" sz="1800" dirty="0">
                <a:latin typeface="Arial" panose="020B0604020202020204" pitchFamily="34" charset="0"/>
                <a:cs typeface="Arial" panose="020B0604020202020204" pitchFamily="34" charset="0"/>
              </a:rPr>
              <a:t>Los libros y demás documentación a los que se refiere el apartado 1 del artículo 142 de esta ley </a:t>
            </a:r>
            <a:r>
              <a:rPr lang="es-ES" sz="1800" b="1" dirty="0">
                <a:solidFill>
                  <a:srgbClr val="FF0000"/>
                </a:solidFill>
                <a:latin typeface="Arial" panose="020B0604020202020204" pitchFamily="34" charset="0"/>
                <a:cs typeface="Arial" panose="020B0604020202020204" pitchFamily="34" charset="0"/>
              </a:rPr>
              <a:t>deberán ser examinados</a:t>
            </a:r>
            <a:r>
              <a:rPr lang="es-ES" sz="1800" dirty="0">
                <a:latin typeface="Arial" panose="020B0604020202020204" pitchFamily="34" charset="0"/>
                <a:cs typeface="Arial" panose="020B0604020202020204" pitchFamily="34" charset="0"/>
              </a:rPr>
              <a:t> en el domicilio, local, despacho u oficina del obligado tributario, en presencia del mismo o de la persona que designe, </a:t>
            </a:r>
            <a:r>
              <a:rPr lang="es-ES" sz="1800" b="1" dirty="0">
                <a:solidFill>
                  <a:srgbClr val="FF0000"/>
                </a:solidFill>
                <a:latin typeface="Arial" panose="020B0604020202020204" pitchFamily="34" charset="0"/>
                <a:cs typeface="Arial" panose="020B0604020202020204" pitchFamily="34" charset="0"/>
              </a:rPr>
              <a:t>salvo que el obligado tributario consienta su examen en las oficinas públicas</a:t>
            </a:r>
            <a:r>
              <a:rPr lang="es-ES" sz="1800" dirty="0">
                <a:latin typeface="Arial" panose="020B0604020202020204" pitchFamily="34" charset="0"/>
                <a:cs typeface="Arial" panose="020B0604020202020204" pitchFamily="34" charset="0"/>
              </a:rPr>
              <a:t>. No obstante, la inspección podrá analizar en sus oficinas las copias en cualquier soporte de los mencionados libros y documentos.</a:t>
            </a:r>
          </a:p>
          <a:p>
            <a:pPr marL="0" indent="0">
              <a:buNone/>
            </a:pPr>
            <a:r>
              <a:rPr lang="es-ES" sz="1800" b="1" dirty="0">
                <a:latin typeface="Arial" panose="020B0604020202020204" pitchFamily="34" charset="0"/>
                <a:cs typeface="Arial" panose="020B0604020202020204" pitchFamily="34" charset="0"/>
              </a:rPr>
              <a:t>4. </a:t>
            </a:r>
            <a:r>
              <a:rPr lang="es-ES" sz="1800" dirty="0">
                <a:latin typeface="Arial" panose="020B0604020202020204" pitchFamily="34" charset="0"/>
                <a:cs typeface="Arial" panose="020B0604020202020204" pitchFamily="34" charset="0"/>
              </a:rPr>
              <a:t>Tratándose de los registros y documentos establecidos por normas de carácter tributario o de los justificantes exigidos por éstas a los que se refiere el párrafo c) del apartado 2 del artículo 136 de esta ley, podrá requerirse su presentación en las oficinas de la Administración tributaria para su examen.</a:t>
            </a:r>
          </a:p>
          <a:p>
            <a:pPr marL="0" indent="0">
              <a:buNone/>
            </a:pPr>
            <a:r>
              <a:rPr lang="es-ES" sz="1800" b="1" dirty="0">
                <a:latin typeface="Arial" panose="020B0604020202020204" pitchFamily="34" charset="0"/>
                <a:cs typeface="Arial" panose="020B0604020202020204" pitchFamily="34" charset="0"/>
              </a:rPr>
              <a:t>5. </a:t>
            </a:r>
            <a:r>
              <a:rPr lang="es-ES" sz="1800" dirty="0">
                <a:latin typeface="Arial" panose="020B0604020202020204" pitchFamily="34" charset="0"/>
                <a:cs typeface="Arial" panose="020B0604020202020204" pitchFamily="34" charset="0"/>
              </a:rPr>
              <a:t>Reglamentariamente se podrán establecer criterios para determinar el lugar de realización de determinadas actuaciones de inspección.</a:t>
            </a:r>
          </a:p>
          <a:p>
            <a:pPr marL="0" indent="0">
              <a:buNone/>
            </a:pPr>
            <a:r>
              <a:rPr lang="es-ES" sz="1800" b="1" dirty="0">
                <a:latin typeface="Arial" panose="020B0604020202020204" pitchFamily="34" charset="0"/>
                <a:cs typeface="Arial" panose="020B0604020202020204" pitchFamily="34" charset="0"/>
              </a:rPr>
              <a:t>6. </a:t>
            </a:r>
            <a:r>
              <a:rPr lang="es-ES" sz="1800" dirty="0">
                <a:latin typeface="Arial" panose="020B0604020202020204" pitchFamily="34" charset="0"/>
                <a:cs typeface="Arial" panose="020B0604020202020204" pitchFamily="34" charset="0"/>
              </a:rPr>
              <a:t>Cuando el obligado tributario fuese una persona con discapacidad o con movilidad reducida, la inspección se desarrollará en el lugar que resulte más apropiado a la misma, de entre los descritos en el apartado 1 de este artículo</a:t>
            </a:r>
            <a:r>
              <a:rPr lang="es-ES" sz="2000" dirty="0"/>
              <a:t>.</a:t>
            </a:r>
          </a:p>
          <a:p>
            <a:pPr marL="0" indent="0" algn="just">
              <a:buNone/>
            </a:pPr>
            <a:endParaRPr lang="es-E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38035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200" b="1" dirty="0"/>
              <a:t>Artículo 152 Horario de las actuaciones inspectoras</a:t>
            </a:r>
            <a:endParaRPr lang="es-ES" sz="3200" dirty="0"/>
          </a:p>
        </p:txBody>
      </p:sp>
      <p:sp>
        <p:nvSpPr>
          <p:cNvPr id="3" name="2 Marcador de contenido"/>
          <p:cNvSpPr>
            <a:spLocks noGrp="1"/>
          </p:cNvSpPr>
          <p:nvPr>
            <p:ph idx="1"/>
          </p:nvPr>
        </p:nvSpPr>
        <p:spPr/>
        <p:txBody>
          <a:bodyPr>
            <a:noAutofit/>
          </a:bodyPr>
          <a:lstStyle/>
          <a:p>
            <a:pPr marL="0" indent="0" algn="just">
              <a:buNone/>
            </a:pPr>
            <a:r>
              <a:rPr lang="es-ES" sz="2400" b="1" dirty="0">
                <a:latin typeface="Arial" panose="020B0604020202020204" pitchFamily="34" charset="0"/>
                <a:cs typeface="Arial" panose="020B0604020202020204" pitchFamily="34" charset="0"/>
              </a:rPr>
              <a:t>1. </a:t>
            </a:r>
            <a:r>
              <a:rPr lang="es-ES" sz="2400" dirty="0">
                <a:latin typeface="Arial" panose="020B0604020202020204" pitchFamily="34" charset="0"/>
                <a:cs typeface="Arial" panose="020B0604020202020204" pitchFamily="34" charset="0"/>
              </a:rPr>
              <a:t>Las actuaciones que se desarrollen en oficinas públicas se realizarán dentro del horario oficial de apertura al público de las mismas y, en todo caso, dentro de la jornada de trabajo vigente.</a:t>
            </a:r>
          </a:p>
          <a:p>
            <a:pPr marL="0" indent="0" algn="just">
              <a:buNone/>
            </a:pPr>
            <a:r>
              <a:rPr lang="es-ES" sz="2400" b="1" dirty="0">
                <a:latin typeface="Arial" panose="020B0604020202020204" pitchFamily="34" charset="0"/>
                <a:cs typeface="Arial" panose="020B0604020202020204" pitchFamily="34" charset="0"/>
              </a:rPr>
              <a:t>2. </a:t>
            </a:r>
            <a:r>
              <a:rPr lang="es-ES" sz="2400" dirty="0">
                <a:latin typeface="Arial" panose="020B0604020202020204" pitchFamily="34" charset="0"/>
                <a:cs typeface="Arial" panose="020B0604020202020204" pitchFamily="34" charset="0"/>
              </a:rPr>
              <a:t>Si las actuaciones se desarrollan en los locales del interesado se respetará la jornada laboral de oficina o de la actividad que se realice en los mismos, con la posibilidad de que pueda actuarse de común acuerdo en otras horas o días.</a:t>
            </a:r>
          </a:p>
          <a:p>
            <a:pPr marL="0" indent="0" algn="just">
              <a:buNone/>
            </a:pPr>
            <a:r>
              <a:rPr lang="es-ES" sz="2400" b="1" dirty="0">
                <a:latin typeface="Arial" panose="020B0604020202020204" pitchFamily="34" charset="0"/>
                <a:cs typeface="Arial" panose="020B0604020202020204" pitchFamily="34" charset="0"/>
              </a:rPr>
              <a:t>3. </a:t>
            </a:r>
            <a:r>
              <a:rPr lang="es-ES" sz="2400" dirty="0">
                <a:latin typeface="Arial" panose="020B0604020202020204" pitchFamily="34" charset="0"/>
                <a:cs typeface="Arial" panose="020B0604020202020204" pitchFamily="34" charset="0"/>
              </a:rPr>
              <a:t>Cuando las circunstancias de las actuaciones lo exijan, se podrá actuar fuera de los días y horas a los que se refieren los apartados anteriores en los términos que se establezcan reglamentariamente.</a:t>
            </a:r>
          </a:p>
          <a:p>
            <a:pPr algn="just"/>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75931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buNone/>
            </a:pPr>
            <a:r>
              <a:rPr lang="es-ES" sz="2000" dirty="0">
                <a:latin typeface="Arial" panose="020B0604020202020204" pitchFamily="34" charset="0"/>
                <a:cs typeface="Arial" panose="020B0604020202020204" pitchFamily="34" charset="0"/>
              </a:rPr>
              <a:t>Las actas que documenten el resultado de las actuaciones inspectoras deberán contener, al menos, las siguientes menciones:</a:t>
            </a:r>
          </a:p>
          <a:p>
            <a:pPr marL="0" indent="0">
              <a:buNone/>
            </a:pPr>
            <a:r>
              <a:rPr lang="es-ES" sz="2000" b="1" dirty="0">
                <a:latin typeface="Arial" panose="020B0604020202020204" pitchFamily="34" charset="0"/>
                <a:cs typeface="Arial" panose="020B0604020202020204" pitchFamily="34" charset="0"/>
              </a:rPr>
              <a:t>a)</a:t>
            </a:r>
            <a:r>
              <a:rPr lang="es-ES" sz="2000" dirty="0">
                <a:latin typeface="Arial" panose="020B0604020202020204" pitchFamily="34" charset="0"/>
                <a:cs typeface="Arial" panose="020B0604020202020204" pitchFamily="34" charset="0"/>
              </a:rPr>
              <a:t> El lugar y fecha de su formalización.</a:t>
            </a:r>
          </a:p>
          <a:p>
            <a:pPr marL="0" indent="0">
              <a:buNone/>
            </a:pPr>
            <a:r>
              <a:rPr lang="es-ES" sz="2000" b="1" dirty="0">
                <a:latin typeface="Arial" panose="020B0604020202020204" pitchFamily="34" charset="0"/>
                <a:cs typeface="Arial" panose="020B0604020202020204" pitchFamily="34" charset="0"/>
              </a:rPr>
              <a:t>b)</a:t>
            </a:r>
            <a:r>
              <a:rPr lang="es-ES" sz="2000" dirty="0">
                <a:latin typeface="Arial" panose="020B0604020202020204" pitchFamily="34" charset="0"/>
                <a:cs typeface="Arial" panose="020B0604020202020204" pitchFamily="34" charset="0"/>
              </a:rPr>
              <a:t> El nombre y apellidos o razón social completa, el número de identificación fiscal y el domicilio fiscal del obligado tributario, así como el nombre, apellidos y número de identificación fiscal de la persona con la que se entienden las actuaciones y el carácter o representación con que interviene en las mismas.</a:t>
            </a:r>
          </a:p>
          <a:p>
            <a:pPr marL="0" indent="0">
              <a:buNone/>
            </a:pPr>
            <a:r>
              <a:rPr lang="es-ES" sz="2000" b="1" dirty="0">
                <a:latin typeface="Arial" panose="020B0604020202020204" pitchFamily="34" charset="0"/>
                <a:cs typeface="Arial" panose="020B0604020202020204" pitchFamily="34" charset="0"/>
              </a:rPr>
              <a:t>c)</a:t>
            </a:r>
            <a:r>
              <a:rPr lang="es-ES" sz="2000" dirty="0">
                <a:latin typeface="Arial" panose="020B0604020202020204" pitchFamily="34" charset="0"/>
                <a:cs typeface="Arial" panose="020B0604020202020204" pitchFamily="34" charset="0"/>
              </a:rPr>
              <a:t> </a:t>
            </a:r>
            <a:r>
              <a:rPr lang="es-ES" sz="2000" b="1" dirty="0">
                <a:solidFill>
                  <a:srgbClr val="FF0000"/>
                </a:solidFill>
                <a:latin typeface="Arial" panose="020B0604020202020204" pitchFamily="34" charset="0"/>
                <a:cs typeface="Arial" panose="020B0604020202020204" pitchFamily="34" charset="0"/>
              </a:rPr>
              <a:t>Los elementos esenciales del hecho imponible o presupuesto de hecho de la obligación tributaria y de su atribución al obligado tributario, así como los fundamentos de derecho en que se base la regularización.</a:t>
            </a:r>
          </a:p>
          <a:p>
            <a:pPr marL="0" indent="0">
              <a:buNone/>
            </a:pPr>
            <a:r>
              <a:rPr lang="es-ES" sz="2000" dirty="0">
                <a:latin typeface="Arial" panose="020B0604020202020204" pitchFamily="34" charset="0"/>
                <a:cs typeface="Arial" panose="020B0604020202020204" pitchFamily="34" charset="0"/>
              </a:rPr>
              <a:t>d) En su caso, la regularización de la situación tributaria del obligado y la propuesta de liquidación que proceda.</a:t>
            </a:r>
          </a:p>
          <a:p>
            <a:pPr marL="0" indent="0" algn="just">
              <a:buNone/>
            </a:pPr>
            <a:endParaRPr lang="es-ES" sz="2400" dirty="0">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fontScale="90000"/>
          </a:bodyPr>
          <a:lstStyle/>
          <a:p>
            <a:r>
              <a:rPr lang="es-ES" b="1" dirty="0"/>
              <a:t>Artículo 153 Contenido de las actas</a:t>
            </a:r>
            <a:endParaRPr lang="es-ES" dirty="0"/>
          </a:p>
        </p:txBody>
      </p:sp>
    </p:spTree>
    <p:extLst>
      <p:ext uri="{BB962C8B-B14F-4D97-AF65-F5344CB8AC3E}">
        <p14:creationId xmlns:p14="http://schemas.microsoft.com/office/powerpoint/2010/main" val="890674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Artículo 66 bis Derecho a comprobar e investigar</a:t>
            </a:r>
            <a:endParaRPr lang="es-ES" dirty="0"/>
          </a:p>
        </p:txBody>
      </p:sp>
      <p:sp>
        <p:nvSpPr>
          <p:cNvPr id="3" name="2 Marcador de contenido"/>
          <p:cNvSpPr>
            <a:spLocks noGrp="1"/>
          </p:cNvSpPr>
          <p:nvPr>
            <p:ph idx="1"/>
          </p:nvPr>
        </p:nvSpPr>
        <p:spPr/>
        <p:txBody>
          <a:bodyPr>
            <a:normAutofit fontScale="77500" lnSpcReduction="20000"/>
          </a:bodyPr>
          <a:lstStyle/>
          <a:p>
            <a:pPr marL="0" indent="0" algn="just">
              <a:buNone/>
            </a:pPr>
            <a:r>
              <a:rPr lang="es-ES" dirty="0"/>
              <a:t>En los procedimientos de inspección de alcance general a que se refiere el artículo 148 de esta Ley, respecto de obligaciones tributarias y periodos cuyo derecho a liquidar no se encuentre prescrito, se entenderá incluida, en todo caso, la comprobación de la totalidad de las bases o cuotas pendientes de compensación o de las deducciones pendientes de aplicación, cuyo derecho a comprobar no haya prescrito de acuerdo con lo dispuesto en el párrafo anterior. En otro caso, deberá hacerse expresa mención a la inclusión, en el objeto del procedimiento, de la comprobación a que se refiere este apartado, con indicación de los ejercicios o periodos impositivos en que se generó el derecho a compensar las bases o cuotas o a aplicar las deducciones que van a ser objeto de comprobación.</a:t>
            </a:r>
          </a:p>
        </p:txBody>
      </p:sp>
    </p:spTree>
    <p:extLst>
      <p:ext uri="{BB962C8B-B14F-4D97-AF65-F5344CB8AC3E}">
        <p14:creationId xmlns:p14="http://schemas.microsoft.com/office/powerpoint/2010/main" val="4784463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lgn="just">
              <a:buNone/>
            </a:pPr>
            <a:r>
              <a:rPr lang="es-ES" sz="2800" b="1" dirty="0"/>
              <a:t>e)</a:t>
            </a:r>
            <a:r>
              <a:rPr lang="es-ES" sz="2800" dirty="0"/>
              <a:t> La conformidad o disconformidad del obligado tributario con la regularización y con la propuesta de liquidación.</a:t>
            </a:r>
          </a:p>
          <a:p>
            <a:pPr marL="0" indent="0" algn="just">
              <a:buNone/>
            </a:pPr>
            <a:r>
              <a:rPr lang="es-ES" sz="2800" b="1" dirty="0"/>
              <a:t>f)</a:t>
            </a:r>
            <a:r>
              <a:rPr lang="es-ES" sz="2800" dirty="0"/>
              <a:t> Los trámites del procedimiento posteriores al acta y, cuando ésta sea con acuerdo o de conformidad, </a:t>
            </a:r>
            <a:r>
              <a:rPr lang="es-ES" sz="2800" b="1" dirty="0">
                <a:solidFill>
                  <a:srgbClr val="FF0000"/>
                </a:solidFill>
              </a:rPr>
              <a:t>los recursos que procedan contra el acto de liquidación derivado del acta</a:t>
            </a:r>
            <a:r>
              <a:rPr lang="es-ES" sz="2800" dirty="0"/>
              <a:t>, órgano ante el que hubieran de presentarse y plazo para interponerlos.</a:t>
            </a:r>
          </a:p>
          <a:p>
            <a:pPr marL="0" indent="0" algn="just">
              <a:buNone/>
            </a:pPr>
            <a:r>
              <a:rPr lang="es-ES" sz="2800" b="1" dirty="0"/>
              <a:t>g)</a:t>
            </a:r>
            <a:r>
              <a:rPr lang="es-ES" sz="2800" dirty="0"/>
              <a:t> La existencia o inexistencia, en opinión del actuario, de indicios de la comisión de infracciones tributarias.</a:t>
            </a:r>
          </a:p>
          <a:p>
            <a:pPr marL="0" indent="0" algn="just">
              <a:buNone/>
            </a:pPr>
            <a:r>
              <a:rPr lang="es-ES" sz="2800" b="1" dirty="0"/>
              <a:t>h)</a:t>
            </a:r>
            <a:r>
              <a:rPr lang="es-ES" sz="2800" dirty="0"/>
              <a:t> Las demás que se establezcan reglamentariamente.</a:t>
            </a:r>
          </a:p>
          <a:p>
            <a:pPr marL="0" indent="0" algn="just">
              <a:buNone/>
            </a:pPr>
            <a:endParaRPr lang="es-ES" sz="2800" dirty="0">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fontScale="90000"/>
          </a:bodyPr>
          <a:lstStyle/>
          <a:p>
            <a:r>
              <a:rPr lang="es-ES" b="1" dirty="0"/>
              <a:t>Artículo 153 Contenido de las actas</a:t>
            </a:r>
            <a:endParaRPr lang="es-ES" dirty="0"/>
          </a:p>
        </p:txBody>
      </p:sp>
    </p:spTree>
    <p:extLst>
      <p:ext uri="{BB962C8B-B14F-4D97-AF65-F5344CB8AC3E}">
        <p14:creationId xmlns:p14="http://schemas.microsoft.com/office/powerpoint/2010/main" val="13504661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lgn="just">
              <a:buNone/>
            </a:pPr>
            <a:r>
              <a:rPr lang="es-ES" sz="3600" b="1" dirty="0"/>
              <a:t>1. </a:t>
            </a:r>
            <a:r>
              <a:rPr lang="es-ES" sz="3600" dirty="0"/>
              <a:t>A efectos de su tramitación, las actas de inspección pueden ser con acuerdo, de conformidad o de disconformidad.</a:t>
            </a:r>
          </a:p>
          <a:p>
            <a:pPr marL="0" indent="0" algn="just">
              <a:buNone/>
            </a:pPr>
            <a:r>
              <a:rPr lang="es-ES" sz="3600" dirty="0">
                <a:solidFill>
                  <a:srgbClr val="FF0000"/>
                </a:solidFill>
              </a:rPr>
              <a:t>2. </a:t>
            </a:r>
            <a:r>
              <a:rPr lang="es-ES" sz="3600" b="1" dirty="0">
                <a:solidFill>
                  <a:srgbClr val="FF0000"/>
                </a:solidFill>
              </a:rPr>
              <a:t>Cuando el obligado tributario o su representante se niegue a recibir o suscribir el acta, ésta se tramitará como de disconformidad</a:t>
            </a:r>
            <a:r>
              <a:rPr lang="es-ES" sz="3600" dirty="0">
                <a:solidFill>
                  <a:srgbClr val="FF0000"/>
                </a:solidFill>
              </a:rPr>
              <a:t>.</a:t>
            </a:r>
          </a:p>
          <a:p>
            <a:pPr marL="0" indent="0" algn="just">
              <a:buNone/>
            </a:pPr>
            <a:endParaRPr lang="es-ES" sz="2800" dirty="0">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fontScale="90000"/>
          </a:bodyPr>
          <a:lstStyle/>
          <a:p>
            <a:r>
              <a:rPr lang="es-ES" b="1" dirty="0"/>
              <a:t>Artículo 154 Clases de actas según su tramitación</a:t>
            </a:r>
            <a:endParaRPr lang="es-ES" dirty="0"/>
          </a:p>
        </p:txBody>
      </p:sp>
    </p:spTree>
    <p:extLst>
      <p:ext uri="{BB962C8B-B14F-4D97-AF65-F5344CB8AC3E}">
        <p14:creationId xmlns:p14="http://schemas.microsoft.com/office/powerpoint/2010/main" val="1138054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lgn="just">
              <a:buNone/>
            </a:pPr>
            <a:r>
              <a:rPr lang="es-ES" sz="2400" b="1" dirty="0"/>
              <a:t>1. </a:t>
            </a:r>
            <a:r>
              <a:rPr lang="es-ES" sz="2400" dirty="0"/>
              <a:t>Cuando para la elaboración de la propuesta de regularización deba concretarse la aplicación de conceptos jurídicos indeterminados, cuando resulte necesaria la apreciación de los hechos determinantes para la correcta aplicación de la norma al caso concreto, o cuando sea preciso realizar estimaciones, valoraciones o mediciones de datos, elementos o características relevantes para la obligación tributaria que no puedan cuantificarse de forma cierta, la Administración tributaria, </a:t>
            </a:r>
            <a:r>
              <a:rPr lang="es-ES" sz="2400" b="1" dirty="0">
                <a:solidFill>
                  <a:srgbClr val="FF0000"/>
                </a:solidFill>
              </a:rPr>
              <a:t>con carácter previo a la liquidación de la deuda tributaria, podrá concretar dicha aplicación, la apreciación de aquellos hechos o la estimación, valoración o medición mediante un acuerdo con el obligado tributario en los términos previstos en este artículo.</a:t>
            </a:r>
            <a:endParaRPr lang="es-ES" sz="2400" b="1" dirty="0">
              <a:solidFill>
                <a:srgbClr val="FF0000"/>
              </a:solidFill>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a:bodyPr>
          <a:lstStyle/>
          <a:p>
            <a:r>
              <a:rPr lang="es-ES" b="1" dirty="0"/>
              <a:t>Artículo 155 Actas con acuerdo</a:t>
            </a:r>
            <a:endParaRPr lang="es-ES" dirty="0"/>
          </a:p>
        </p:txBody>
      </p:sp>
    </p:spTree>
    <p:extLst>
      <p:ext uri="{BB962C8B-B14F-4D97-AF65-F5344CB8AC3E}">
        <p14:creationId xmlns:p14="http://schemas.microsoft.com/office/powerpoint/2010/main" val="31189092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buNone/>
            </a:pPr>
            <a:r>
              <a:rPr lang="es-ES" sz="2000" b="1" dirty="0">
                <a:latin typeface="Arial" panose="020B0604020202020204" pitchFamily="34" charset="0"/>
                <a:cs typeface="Arial" panose="020B0604020202020204" pitchFamily="34" charset="0"/>
              </a:rPr>
              <a:t>2. </a:t>
            </a:r>
            <a:r>
              <a:rPr lang="es-ES" sz="2000" dirty="0">
                <a:latin typeface="Arial" panose="020B0604020202020204" pitchFamily="34" charset="0"/>
                <a:cs typeface="Arial" panose="020B0604020202020204" pitchFamily="34" charset="0"/>
              </a:rPr>
              <a:t>Además de lo dispuesto en el artículo 153 de esta ley, el acta con acuerdo incluirá necesariamente el siguiente contenido:</a:t>
            </a:r>
          </a:p>
          <a:p>
            <a:pPr marL="0" indent="0">
              <a:buNone/>
            </a:pPr>
            <a:r>
              <a:rPr lang="es-ES" sz="2000" b="1" dirty="0">
                <a:latin typeface="Arial" panose="020B0604020202020204" pitchFamily="34" charset="0"/>
                <a:cs typeface="Arial" panose="020B0604020202020204" pitchFamily="34" charset="0"/>
              </a:rPr>
              <a:t>a)</a:t>
            </a:r>
            <a:r>
              <a:rPr lang="es-ES" sz="2000" dirty="0">
                <a:latin typeface="Arial" panose="020B0604020202020204" pitchFamily="34" charset="0"/>
                <a:cs typeface="Arial" panose="020B0604020202020204" pitchFamily="34" charset="0"/>
              </a:rPr>
              <a:t> El fundamento de la aplicación, estimación, valoración o medición realizada.</a:t>
            </a:r>
          </a:p>
          <a:p>
            <a:pPr marL="0" indent="0">
              <a:buNone/>
            </a:pPr>
            <a:r>
              <a:rPr lang="es-ES" sz="2000" b="1" dirty="0">
                <a:latin typeface="Arial" panose="020B0604020202020204" pitchFamily="34" charset="0"/>
                <a:cs typeface="Arial" panose="020B0604020202020204" pitchFamily="34" charset="0"/>
              </a:rPr>
              <a:t>b)</a:t>
            </a:r>
            <a:r>
              <a:rPr lang="es-ES" sz="2000" dirty="0">
                <a:latin typeface="Arial" panose="020B0604020202020204" pitchFamily="34" charset="0"/>
                <a:cs typeface="Arial" panose="020B0604020202020204" pitchFamily="34" charset="0"/>
              </a:rPr>
              <a:t> Los elementos de hecho, fundamentos jurídicos y cuantificación de la propuesta de regularización.</a:t>
            </a:r>
          </a:p>
          <a:p>
            <a:pPr marL="0" indent="0">
              <a:buNone/>
            </a:pPr>
            <a:r>
              <a:rPr lang="es-ES" sz="2000" b="1" dirty="0">
                <a:latin typeface="Arial" panose="020B0604020202020204" pitchFamily="34" charset="0"/>
                <a:cs typeface="Arial" panose="020B0604020202020204" pitchFamily="34" charset="0"/>
              </a:rPr>
              <a:t>c)</a:t>
            </a:r>
            <a:r>
              <a:rPr lang="es-ES" sz="2000" dirty="0">
                <a:latin typeface="Arial" panose="020B0604020202020204" pitchFamily="34" charset="0"/>
                <a:cs typeface="Arial" panose="020B0604020202020204" pitchFamily="34" charset="0"/>
              </a:rPr>
              <a:t> Los elementos de hecho, fundamentos jurídicos y cuantificación de la propuesta de sanción que en su caso proceda, a la que será de aplicación la reducción prevista en el apartado 1 del artículo 188 de esta ley, así como la renuncia a la tramitación separada del procedimiento sancionador.</a:t>
            </a:r>
          </a:p>
          <a:p>
            <a:pPr marL="0" indent="0">
              <a:buNone/>
            </a:pPr>
            <a:r>
              <a:rPr lang="es-ES" sz="2000" b="1" dirty="0">
                <a:latin typeface="Arial" panose="020B0604020202020204" pitchFamily="34" charset="0"/>
                <a:cs typeface="Arial" panose="020B0604020202020204" pitchFamily="34" charset="0"/>
              </a:rPr>
              <a:t>d)</a:t>
            </a:r>
            <a:r>
              <a:rPr lang="es-ES" sz="2000" dirty="0">
                <a:latin typeface="Arial" panose="020B0604020202020204" pitchFamily="34" charset="0"/>
                <a:cs typeface="Arial" panose="020B0604020202020204" pitchFamily="34" charset="0"/>
              </a:rPr>
              <a:t> Manifestación expresa de la conformidad del obligado tributario con la totalidad del contenido a que se refieren los párrafos anteriores.</a:t>
            </a:r>
          </a:p>
          <a:p>
            <a:pPr marL="0" indent="0" algn="just">
              <a:buNone/>
            </a:pPr>
            <a:endParaRPr lang="es-ES" sz="2400" b="1" dirty="0">
              <a:solidFill>
                <a:srgbClr val="FF0000"/>
              </a:solidFill>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a:bodyPr>
          <a:lstStyle/>
          <a:p>
            <a:r>
              <a:rPr lang="es-ES" b="1" dirty="0"/>
              <a:t>Artículo 155 Actas con acuerdo</a:t>
            </a:r>
            <a:endParaRPr lang="es-ES" dirty="0"/>
          </a:p>
        </p:txBody>
      </p:sp>
    </p:spTree>
    <p:extLst>
      <p:ext uri="{BB962C8B-B14F-4D97-AF65-F5344CB8AC3E}">
        <p14:creationId xmlns:p14="http://schemas.microsoft.com/office/powerpoint/2010/main" val="37889041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buNone/>
            </a:pPr>
            <a:r>
              <a:rPr lang="es-ES" sz="2400" b="1" dirty="0"/>
              <a:t>3. </a:t>
            </a:r>
            <a:r>
              <a:rPr lang="es-ES" sz="2400" dirty="0"/>
              <a:t>Para la suscripción del acta con acuerdo será necesaria la concurrencia de los siguientes requisitos:</a:t>
            </a:r>
          </a:p>
          <a:p>
            <a:pPr marL="0" indent="0">
              <a:buNone/>
            </a:pPr>
            <a:r>
              <a:rPr lang="es-ES" sz="2400" b="1" dirty="0"/>
              <a:t>a)</a:t>
            </a:r>
            <a:r>
              <a:rPr lang="es-ES" sz="2400" dirty="0"/>
              <a:t> Autorización del órgano competente para liquidar, que podrá ser previa o simultánea a la suscripción del acta con acuerdo.</a:t>
            </a:r>
          </a:p>
          <a:p>
            <a:pPr marL="0" indent="0">
              <a:buNone/>
            </a:pPr>
            <a:r>
              <a:rPr lang="es-ES" sz="2400" b="1" dirty="0"/>
              <a:t>b)</a:t>
            </a:r>
            <a:r>
              <a:rPr lang="es-ES" sz="2400" dirty="0"/>
              <a:t> </a:t>
            </a:r>
            <a:r>
              <a:rPr lang="es-ES" sz="2400" b="1" dirty="0">
                <a:solidFill>
                  <a:srgbClr val="FF0000"/>
                </a:solidFill>
              </a:rPr>
              <a:t>La constitución de un depósito, aval de carácter solidario de entidad de crédito o sociedad de garantía recíproca o certificado de seguro de caución, de cuantía suficiente para garantizar el cobro de las cantidades que puedan derivarse del acta.</a:t>
            </a:r>
          </a:p>
          <a:p>
            <a:pPr marL="0" indent="0">
              <a:buNone/>
            </a:pPr>
            <a:r>
              <a:rPr lang="es-ES" sz="2400" b="1" dirty="0"/>
              <a:t>4. </a:t>
            </a:r>
            <a:r>
              <a:rPr lang="es-ES" sz="2400" dirty="0"/>
              <a:t>El acuerdo se perfeccionará mediante la suscripción del acta por el obligado tributario o su representante y la inspección de los tributos.</a:t>
            </a:r>
          </a:p>
          <a:p>
            <a:pPr marL="0" indent="0" algn="just">
              <a:buNone/>
            </a:pPr>
            <a:endParaRPr lang="es-ES" sz="2400" b="1" dirty="0">
              <a:solidFill>
                <a:srgbClr val="FF0000"/>
              </a:solidFill>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a:bodyPr>
          <a:lstStyle/>
          <a:p>
            <a:r>
              <a:rPr lang="es-ES" b="1" dirty="0"/>
              <a:t>Artículo 155 Actas con acuerdo</a:t>
            </a:r>
            <a:endParaRPr lang="es-ES" dirty="0"/>
          </a:p>
        </p:txBody>
      </p:sp>
    </p:spTree>
    <p:extLst>
      <p:ext uri="{BB962C8B-B14F-4D97-AF65-F5344CB8AC3E}">
        <p14:creationId xmlns:p14="http://schemas.microsoft.com/office/powerpoint/2010/main" val="9099807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buNone/>
            </a:pPr>
            <a:r>
              <a:rPr lang="es-ES" sz="2000" b="1" dirty="0">
                <a:latin typeface="Arial" panose="020B0604020202020204" pitchFamily="34" charset="0"/>
                <a:cs typeface="Arial" panose="020B0604020202020204" pitchFamily="34" charset="0"/>
              </a:rPr>
              <a:t>5.</a:t>
            </a:r>
            <a:r>
              <a:rPr lang="es-ES" sz="2000" dirty="0">
                <a:latin typeface="Arial" panose="020B0604020202020204" pitchFamily="34" charset="0"/>
                <a:cs typeface="Arial" panose="020B0604020202020204" pitchFamily="34" charset="0"/>
              </a:rPr>
              <a:t> Se entenderá producida y notificada la liquidación y, en su caso, impuesta y notificada la sanción, en los términos de las propuestas formuladas, si transcurridos diez días, contados desde el siguiente a la fecha del acta, no se hubiera notificado al interesado acuerdo del órgano competente para liquidar rectificando los errores materiales que pudiera contener el acta con acuerdo.</a:t>
            </a:r>
          </a:p>
          <a:p>
            <a:pPr marL="0" indent="0">
              <a:buNone/>
            </a:pPr>
            <a:r>
              <a:rPr lang="es-ES" sz="2000" dirty="0">
                <a:latin typeface="Arial" panose="020B0604020202020204" pitchFamily="34" charset="0"/>
                <a:cs typeface="Arial" panose="020B0604020202020204" pitchFamily="34" charset="0"/>
              </a:rPr>
              <a:t>Confirmadas las propuestas, el depósito realizado se aplicará al pago de dichas cantidades. Si se hubiera presentado aval o certificado de seguro de caución, el ingreso deberá realizarse en el plazo al que se refiere el apartado 2 del artículo 62 de esta ley, o en el plazo o plazos fijados en el acuerdo de aplazamiento o fraccionamiento que la Administración tributaria hubiera concedido con dichas garantías y que el obligado al pago hubiera solicitado con anterioridad a la finalización del plazo del apartado 2 del artículo 62 de esta Ley.</a:t>
            </a:r>
          </a:p>
          <a:p>
            <a:pPr marL="0" indent="0" algn="just">
              <a:buNone/>
            </a:pPr>
            <a:endParaRPr lang="es-ES" sz="2400" b="1" dirty="0">
              <a:solidFill>
                <a:srgbClr val="FF0000"/>
              </a:solidFill>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a:bodyPr>
          <a:lstStyle/>
          <a:p>
            <a:r>
              <a:rPr lang="es-ES" b="1" dirty="0"/>
              <a:t>Artículo 155 Actas con acuerdo</a:t>
            </a:r>
            <a:endParaRPr lang="es-ES" dirty="0"/>
          </a:p>
        </p:txBody>
      </p:sp>
    </p:spTree>
    <p:extLst>
      <p:ext uri="{BB962C8B-B14F-4D97-AF65-F5344CB8AC3E}">
        <p14:creationId xmlns:p14="http://schemas.microsoft.com/office/powerpoint/2010/main" val="41331451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lgn="just">
              <a:buNone/>
            </a:pPr>
            <a:r>
              <a:rPr lang="es-ES" sz="2400" b="1" dirty="0"/>
              <a:t>6. </a:t>
            </a:r>
            <a:r>
              <a:rPr lang="es-ES" sz="2400" dirty="0"/>
              <a:t>El contenido del acta con acuerdo se entenderá íntegramente aceptado por el obligado y por la Administración tributaria. </a:t>
            </a:r>
            <a:r>
              <a:rPr lang="es-ES" sz="2400" b="1" dirty="0">
                <a:solidFill>
                  <a:srgbClr val="FF0000"/>
                </a:solidFill>
              </a:rPr>
              <a:t>La liquidación y la sanción derivadas del acuerdo sólo podrán ser objeto de impugnación o revisión en vía administrativa por el procedimiento de declaración de nulidad de pleno derecho previsto en el artículo 217 de esta ley,</a:t>
            </a:r>
            <a:r>
              <a:rPr lang="es-ES" sz="2400" dirty="0"/>
              <a:t> y sin perjuicio del recurso que pueda proceder en vía contencioso-administrativa por la existencia de vicios en el consentimiento.</a:t>
            </a:r>
          </a:p>
          <a:p>
            <a:pPr marL="0" indent="0" algn="just">
              <a:buNone/>
            </a:pPr>
            <a:r>
              <a:rPr lang="es-ES" sz="2400" b="1" dirty="0"/>
              <a:t>7. </a:t>
            </a:r>
            <a:r>
              <a:rPr lang="es-ES" sz="2400" dirty="0"/>
              <a:t>La falta de suscripción de un acta con acuerdo en un procedimiento inspector no podrá ser motivo de recurso o reclamación contra las liquidaciones derivadas de actas de conformidad o disconformidad.</a:t>
            </a:r>
          </a:p>
          <a:p>
            <a:pPr marL="0" indent="0" algn="just">
              <a:buNone/>
            </a:pPr>
            <a:endParaRPr lang="es-ES" sz="2400" b="1" dirty="0">
              <a:solidFill>
                <a:srgbClr val="FF0000"/>
              </a:solidFill>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a:bodyPr>
          <a:lstStyle/>
          <a:p>
            <a:r>
              <a:rPr lang="es-ES" b="1" dirty="0"/>
              <a:t>Artículo 155 Actas con acuerdo</a:t>
            </a:r>
            <a:endParaRPr lang="es-ES" dirty="0"/>
          </a:p>
        </p:txBody>
      </p:sp>
    </p:spTree>
    <p:extLst>
      <p:ext uri="{BB962C8B-B14F-4D97-AF65-F5344CB8AC3E}">
        <p14:creationId xmlns:p14="http://schemas.microsoft.com/office/powerpoint/2010/main" val="2331620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lgn="just">
              <a:buNone/>
            </a:pPr>
            <a:r>
              <a:rPr lang="es-ES" b="1" dirty="0"/>
              <a:t>1. </a:t>
            </a:r>
            <a:r>
              <a:rPr lang="es-ES" dirty="0"/>
              <a:t>Con carácter previo a la firma del acta de conformidad se concederá trámite de audiencia al interesado para que alegue lo que convenga a su derecho.</a:t>
            </a:r>
          </a:p>
          <a:p>
            <a:pPr marL="0" indent="0" algn="just">
              <a:buNone/>
            </a:pPr>
            <a:r>
              <a:rPr lang="es-ES" b="1" dirty="0"/>
              <a:t>2. </a:t>
            </a:r>
            <a:r>
              <a:rPr lang="es-ES" dirty="0"/>
              <a:t>Cuando el obligado tributario o su representante manifieste su conformidad con la propuesta de regularización que formule la inspección de los tributos, se hará constar expresamente esta circunstancia en el acta.</a:t>
            </a:r>
          </a:p>
          <a:p>
            <a:pPr marL="0" indent="0" algn="just">
              <a:buNone/>
            </a:pPr>
            <a:endParaRPr lang="es-ES" b="1" dirty="0">
              <a:solidFill>
                <a:srgbClr val="FF0000"/>
              </a:solidFill>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a:bodyPr>
          <a:lstStyle/>
          <a:p>
            <a:r>
              <a:rPr lang="es-ES" b="1" dirty="0"/>
              <a:t>Artículo 156 Actas de conformidad</a:t>
            </a:r>
            <a:endParaRPr lang="es-ES" dirty="0"/>
          </a:p>
        </p:txBody>
      </p:sp>
    </p:spTree>
    <p:extLst>
      <p:ext uri="{BB962C8B-B14F-4D97-AF65-F5344CB8AC3E}">
        <p14:creationId xmlns:p14="http://schemas.microsoft.com/office/powerpoint/2010/main" val="26872642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buNone/>
            </a:pPr>
            <a:r>
              <a:rPr lang="es-ES" sz="2000" b="1" dirty="0">
                <a:latin typeface="Arial" panose="020B0604020202020204" pitchFamily="34" charset="0"/>
                <a:cs typeface="Arial" panose="020B0604020202020204" pitchFamily="34" charset="0"/>
              </a:rPr>
              <a:t>3. </a:t>
            </a:r>
            <a:r>
              <a:rPr lang="es-ES" sz="2000" dirty="0">
                <a:latin typeface="Arial" panose="020B0604020202020204" pitchFamily="34" charset="0"/>
                <a:cs typeface="Arial" panose="020B0604020202020204" pitchFamily="34" charset="0"/>
              </a:rPr>
              <a:t>Se entenderá producida y notificada la liquidación tributaria de acuerdo con la propuesta formulada en el acta si, en el plazo de un mes contado desde el día siguiente a la fecha del acta, no se hubiera notificado al interesado acuerdo del órgano competente para liquidar, con alguno de los siguientes contenidos:</a:t>
            </a:r>
          </a:p>
          <a:p>
            <a:pPr marL="0" indent="0">
              <a:buNone/>
            </a:pPr>
            <a:r>
              <a:rPr lang="es-ES" sz="2000" b="1" dirty="0">
                <a:latin typeface="Arial" panose="020B0604020202020204" pitchFamily="34" charset="0"/>
                <a:cs typeface="Arial" panose="020B0604020202020204" pitchFamily="34" charset="0"/>
              </a:rPr>
              <a:t>a)</a:t>
            </a:r>
            <a:r>
              <a:rPr lang="es-ES" sz="2000" dirty="0">
                <a:latin typeface="Arial" panose="020B0604020202020204" pitchFamily="34" charset="0"/>
                <a:cs typeface="Arial" panose="020B0604020202020204" pitchFamily="34" charset="0"/>
              </a:rPr>
              <a:t> Rectificando errores materiales.</a:t>
            </a:r>
          </a:p>
          <a:p>
            <a:pPr marL="0" indent="0">
              <a:buNone/>
            </a:pPr>
            <a:r>
              <a:rPr lang="es-ES" sz="2000" b="1" dirty="0">
                <a:latin typeface="Arial" panose="020B0604020202020204" pitchFamily="34" charset="0"/>
                <a:cs typeface="Arial" panose="020B0604020202020204" pitchFamily="34" charset="0"/>
              </a:rPr>
              <a:t>b)</a:t>
            </a:r>
            <a:r>
              <a:rPr lang="es-ES" sz="2000" dirty="0">
                <a:latin typeface="Arial" panose="020B0604020202020204" pitchFamily="34" charset="0"/>
                <a:cs typeface="Arial" panose="020B0604020202020204" pitchFamily="34" charset="0"/>
              </a:rPr>
              <a:t> Ordenando completar el expediente mediante la realización de las actuaciones que procedan.</a:t>
            </a:r>
          </a:p>
          <a:p>
            <a:pPr marL="0" indent="0">
              <a:buNone/>
            </a:pPr>
            <a:r>
              <a:rPr lang="es-ES" sz="2000" b="1" dirty="0">
                <a:latin typeface="Arial" panose="020B0604020202020204" pitchFamily="34" charset="0"/>
                <a:cs typeface="Arial" panose="020B0604020202020204" pitchFamily="34" charset="0"/>
              </a:rPr>
              <a:t>c)</a:t>
            </a:r>
            <a:r>
              <a:rPr lang="es-ES" sz="2000" dirty="0">
                <a:latin typeface="Arial" panose="020B0604020202020204" pitchFamily="34" charset="0"/>
                <a:cs typeface="Arial" panose="020B0604020202020204" pitchFamily="34" charset="0"/>
              </a:rPr>
              <a:t> Confirmando la liquidación propuesta en el acta.</a:t>
            </a:r>
          </a:p>
          <a:p>
            <a:pPr marL="0" indent="0">
              <a:buNone/>
            </a:pPr>
            <a:r>
              <a:rPr lang="es-ES" sz="2000" b="1" dirty="0">
                <a:latin typeface="Arial" panose="020B0604020202020204" pitchFamily="34" charset="0"/>
                <a:cs typeface="Arial" panose="020B0604020202020204" pitchFamily="34" charset="0"/>
              </a:rPr>
              <a:t>d)</a:t>
            </a:r>
            <a:r>
              <a:rPr lang="es-ES" sz="2000" dirty="0">
                <a:latin typeface="Arial" panose="020B0604020202020204" pitchFamily="34" charset="0"/>
                <a:cs typeface="Arial" panose="020B0604020202020204" pitchFamily="34" charset="0"/>
              </a:rPr>
              <a:t> Estimando que en la propuesta de liquidación ha existido error en la apreciación de los hechos o indebida aplicación de las normas jurídicas y concediendo al interesado plazo de audiencia previo a la liquidación que se practique.</a:t>
            </a:r>
          </a:p>
          <a:p>
            <a:pPr marL="0" indent="0" algn="just">
              <a:buNone/>
            </a:pPr>
            <a:endParaRPr lang="es-ES" sz="2000" b="1" dirty="0">
              <a:solidFill>
                <a:srgbClr val="FF0000"/>
              </a:solidFill>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a:bodyPr>
          <a:lstStyle/>
          <a:p>
            <a:r>
              <a:rPr lang="es-ES" b="1" dirty="0"/>
              <a:t>Artículo 156 Actas de conformidad</a:t>
            </a:r>
            <a:endParaRPr lang="es-ES" dirty="0"/>
          </a:p>
        </p:txBody>
      </p:sp>
    </p:spTree>
    <p:extLst>
      <p:ext uri="{BB962C8B-B14F-4D97-AF65-F5344CB8AC3E}">
        <p14:creationId xmlns:p14="http://schemas.microsoft.com/office/powerpoint/2010/main" val="34758779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lgn="just">
              <a:buNone/>
            </a:pPr>
            <a:r>
              <a:rPr lang="es-ES" b="1" dirty="0"/>
              <a:t>4. </a:t>
            </a:r>
            <a:r>
              <a:rPr lang="es-ES" b="1" dirty="0">
                <a:solidFill>
                  <a:srgbClr val="FF0000"/>
                </a:solidFill>
              </a:rPr>
              <a:t>Para la imposición de las sanciones que puedan proceder como consecuencia de estas liquidaciones será de aplicación la reducción prevista en el apartado 1 del artículo 188 de esta ley.</a:t>
            </a:r>
          </a:p>
          <a:p>
            <a:pPr marL="0" indent="0" algn="just">
              <a:buNone/>
            </a:pPr>
            <a:r>
              <a:rPr lang="es-ES" b="1" dirty="0"/>
              <a:t>5. </a:t>
            </a:r>
            <a:r>
              <a:rPr lang="es-ES" dirty="0"/>
              <a:t>A los hechos y elementos determinantes de la deuda tributaria respecto de los que el obligado tributario o su representante prestó su conformidad les será de aplicación lo dispuesto en el apartado 2 del artículo 144 de esta ley.</a:t>
            </a:r>
          </a:p>
          <a:p>
            <a:pPr marL="0" indent="0" algn="just">
              <a:buNone/>
            </a:pPr>
            <a:endParaRPr lang="es-ES" b="1" dirty="0">
              <a:solidFill>
                <a:srgbClr val="FF0000"/>
              </a:solidFill>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a:bodyPr>
          <a:lstStyle/>
          <a:p>
            <a:r>
              <a:rPr lang="es-ES" b="1" dirty="0"/>
              <a:t>Artículo 156 Actas de conformidad</a:t>
            </a:r>
            <a:endParaRPr lang="es-ES" dirty="0"/>
          </a:p>
        </p:txBody>
      </p:sp>
    </p:spTree>
    <p:extLst>
      <p:ext uri="{BB962C8B-B14F-4D97-AF65-F5344CB8AC3E}">
        <p14:creationId xmlns:p14="http://schemas.microsoft.com/office/powerpoint/2010/main" val="821160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Artículo 68 Interrupción de los plazos de prescripción</a:t>
            </a:r>
            <a:endParaRPr lang="es-ES" dirty="0"/>
          </a:p>
        </p:txBody>
      </p:sp>
      <p:sp>
        <p:nvSpPr>
          <p:cNvPr id="3" name="2 Marcador de contenido"/>
          <p:cNvSpPr>
            <a:spLocks noGrp="1"/>
          </p:cNvSpPr>
          <p:nvPr>
            <p:ph idx="1"/>
          </p:nvPr>
        </p:nvSpPr>
        <p:spPr/>
        <p:txBody>
          <a:bodyPr>
            <a:normAutofit fontScale="70000" lnSpcReduction="20000"/>
          </a:bodyPr>
          <a:lstStyle/>
          <a:p>
            <a:pPr marL="0" indent="0" algn="just">
              <a:buNone/>
            </a:pPr>
            <a:r>
              <a:rPr lang="es-ES" dirty="0"/>
              <a:t>La interrupción del plazo de prescripción del derecho a que se refiere la letra a) del artículo 66 de esta Ley relativa a una obligación tributaria determinará, asimismo, la interrupción del plazo de prescripción de los derechos a que se refieren las letras a) y c) del citado artículo </a:t>
            </a:r>
            <a:r>
              <a:rPr lang="es-ES" b="1" dirty="0">
                <a:solidFill>
                  <a:srgbClr val="FF0000"/>
                </a:solidFill>
              </a:rPr>
              <a:t>relativas a las obligaciones tributarias conexas del propio obligado tributario</a:t>
            </a:r>
            <a:r>
              <a:rPr lang="es-ES" dirty="0"/>
              <a:t> cuando en éstas se produzca o haya de producirse una tributación distinta como consecuencia de la aplicación, ya sea por la Administración Tributaria o por los obligados tributarios, de los criterios o elementos en los que se fundamente la regularización de la obligación con la que estén relacionadas las obligaciones tributarias conexas.</a:t>
            </a:r>
          </a:p>
          <a:p>
            <a:pPr marL="0" indent="0" algn="just">
              <a:buNone/>
            </a:pPr>
            <a:r>
              <a:rPr lang="es-ES" dirty="0"/>
              <a:t>A efectos de lo dispuesto en este apartado, </a:t>
            </a:r>
            <a:r>
              <a:rPr lang="es-ES" b="1" dirty="0">
                <a:solidFill>
                  <a:srgbClr val="FF0000"/>
                </a:solidFill>
              </a:rPr>
              <a:t>se entenderá por obligaciones tributarias conexas aquellas en las que alguno de sus elementos resulten afectados o se determinen en función de los correspondientes a otra obligación o período distinto.</a:t>
            </a:r>
          </a:p>
          <a:p>
            <a:pPr marL="0" indent="0" algn="just">
              <a:buNone/>
            </a:pPr>
            <a:endParaRPr lang="es-ES" dirty="0"/>
          </a:p>
        </p:txBody>
      </p:sp>
    </p:spTree>
    <p:extLst>
      <p:ext uri="{BB962C8B-B14F-4D97-AF65-F5344CB8AC3E}">
        <p14:creationId xmlns:p14="http://schemas.microsoft.com/office/powerpoint/2010/main" val="147636657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lgn="just">
              <a:buNone/>
            </a:pPr>
            <a:r>
              <a:rPr lang="es-ES" b="1" dirty="0"/>
              <a:t>4. </a:t>
            </a:r>
            <a:r>
              <a:rPr lang="es-ES" b="1" dirty="0">
                <a:solidFill>
                  <a:srgbClr val="FF0000"/>
                </a:solidFill>
              </a:rPr>
              <a:t>Para la imposición de las sanciones que puedan proceder como consecuencia de estas liquidaciones será de aplicación la reducción prevista en el apartado 1 del artículo 188 de esta ley.</a:t>
            </a:r>
          </a:p>
          <a:p>
            <a:pPr marL="0" indent="0" algn="just">
              <a:buNone/>
            </a:pPr>
            <a:r>
              <a:rPr lang="es-ES" b="1" dirty="0"/>
              <a:t>5. </a:t>
            </a:r>
            <a:r>
              <a:rPr lang="es-ES" dirty="0"/>
              <a:t>A los hechos y elementos determinantes de la deuda tributaria respecto de los que el obligado tributario o su representante prestó su conformidad les será de aplicación lo dispuesto en el apartado 2 del artículo 144 de esta ley.</a:t>
            </a:r>
          </a:p>
          <a:p>
            <a:pPr marL="0" indent="0" algn="just">
              <a:buNone/>
            </a:pPr>
            <a:endParaRPr lang="es-ES" b="1" dirty="0">
              <a:solidFill>
                <a:srgbClr val="FF0000"/>
              </a:solidFill>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a:bodyPr>
          <a:lstStyle/>
          <a:p>
            <a:r>
              <a:rPr lang="es-ES" b="1" dirty="0"/>
              <a:t>Artículo 156 Actas de conformidad</a:t>
            </a:r>
            <a:endParaRPr lang="es-ES" dirty="0"/>
          </a:p>
        </p:txBody>
      </p:sp>
    </p:spTree>
    <p:extLst>
      <p:ext uri="{BB962C8B-B14F-4D97-AF65-F5344CB8AC3E}">
        <p14:creationId xmlns:p14="http://schemas.microsoft.com/office/powerpoint/2010/main" val="20987586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lgn="just">
              <a:buNone/>
            </a:pPr>
            <a:r>
              <a:rPr lang="es-ES" sz="2800" b="1" dirty="0"/>
              <a:t>1. </a:t>
            </a:r>
            <a:r>
              <a:rPr lang="es-ES" sz="2800" dirty="0"/>
              <a:t>Con carácter previo a la firma del acta de disconformidad se concederá trámite de audiencia al interesado para que alegue lo que convenga a su derecho.</a:t>
            </a:r>
          </a:p>
          <a:p>
            <a:pPr marL="0" indent="0" algn="just">
              <a:buNone/>
            </a:pPr>
            <a:r>
              <a:rPr lang="es-ES" sz="2800" b="1" dirty="0"/>
              <a:t>2. </a:t>
            </a:r>
            <a:r>
              <a:rPr lang="es-ES" sz="2800" dirty="0"/>
              <a:t>Cuando el obligado tributario o su representante no suscriba el acta o manifieste su disconformidad con la propuesta de regularización que formule la inspección de los tributos, </a:t>
            </a:r>
            <a:r>
              <a:rPr lang="es-ES" sz="2800" b="1" dirty="0">
                <a:solidFill>
                  <a:srgbClr val="FF0000"/>
                </a:solidFill>
              </a:rPr>
              <a:t>se hará constar expresamente esta circunstancia en el acta, a la que se acompañará un informe del actuario en el que se expongan los fundamentos de derecho en que se base la propuesta de regularización</a:t>
            </a:r>
          </a:p>
          <a:p>
            <a:pPr marL="0" indent="0" algn="just">
              <a:buNone/>
            </a:pPr>
            <a:endParaRPr lang="es-ES" b="1" dirty="0">
              <a:solidFill>
                <a:srgbClr val="FF0000"/>
              </a:solidFill>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fontScale="90000"/>
          </a:bodyPr>
          <a:lstStyle/>
          <a:p>
            <a:r>
              <a:rPr lang="es-ES" b="1" dirty="0"/>
              <a:t>Artículo 157 Actas de disconformidad</a:t>
            </a:r>
            <a:endParaRPr lang="es-ES" dirty="0"/>
          </a:p>
        </p:txBody>
      </p:sp>
    </p:spTree>
    <p:extLst>
      <p:ext uri="{BB962C8B-B14F-4D97-AF65-F5344CB8AC3E}">
        <p14:creationId xmlns:p14="http://schemas.microsoft.com/office/powerpoint/2010/main" val="19259478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lgn="just">
              <a:buNone/>
            </a:pPr>
            <a:r>
              <a:rPr lang="es-ES" sz="2800" b="1" dirty="0"/>
              <a:t>3. </a:t>
            </a:r>
            <a:r>
              <a:rPr lang="es-ES" sz="2800" dirty="0"/>
              <a:t>En el plazo de </a:t>
            </a:r>
            <a:r>
              <a:rPr lang="es-ES" sz="2800" b="1" dirty="0">
                <a:solidFill>
                  <a:srgbClr val="FF0000"/>
                </a:solidFill>
              </a:rPr>
              <a:t>15 días </a:t>
            </a:r>
            <a:r>
              <a:rPr lang="es-ES" sz="2800" dirty="0"/>
              <a:t>desde la fecha en que se haya extendido el acta o desde la notificación de la misma, el obligado tributario podrá formular alegaciones ante el órgano competente para liquidar.</a:t>
            </a:r>
          </a:p>
          <a:p>
            <a:pPr marL="0" indent="0" algn="just">
              <a:buNone/>
            </a:pPr>
            <a:r>
              <a:rPr lang="es-ES" sz="2800" b="1" dirty="0"/>
              <a:t>4. </a:t>
            </a:r>
            <a:r>
              <a:rPr lang="es-ES" sz="2800" dirty="0"/>
              <a:t>Antes de dictar el acto de liquidación, el órgano competente podrá acordar la práctica de actuaciones complementarias en los términos que se fijen reglamentariamente.</a:t>
            </a:r>
          </a:p>
          <a:p>
            <a:pPr marL="0" indent="0" algn="just">
              <a:buNone/>
            </a:pPr>
            <a:r>
              <a:rPr lang="es-ES" sz="2800" b="1" dirty="0"/>
              <a:t>5. </a:t>
            </a:r>
            <a:r>
              <a:rPr lang="es-ES" sz="2800" dirty="0"/>
              <a:t>Recibidas las alegaciones, el órgano competente dictará la liquidación que proceda, que será notificada al </a:t>
            </a:r>
            <a:r>
              <a:rPr lang="es-ES" sz="2800" dirty="0" smtClean="0"/>
              <a:t>interesado.</a:t>
            </a:r>
            <a:endParaRPr lang="es-ES" sz="2800" dirty="0"/>
          </a:p>
          <a:p>
            <a:pPr marL="0" indent="0" algn="just">
              <a:buNone/>
            </a:pPr>
            <a:endParaRPr lang="es-ES" b="1" dirty="0">
              <a:solidFill>
                <a:srgbClr val="FF0000"/>
              </a:solidFill>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fontScale="90000"/>
          </a:bodyPr>
          <a:lstStyle/>
          <a:p>
            <a:r>
              <a:rPr lang="es-ES" b="1" dirty="0"/>
              <a:t>Artículo 157 Actas de disconformidad</a:t>
            </a:r>
            <a:endParaRPr lang="es-ES" dirty="0"/>
          </a:p>
        </p:txBody>
      </p:sp>
    </p:spTree>
    <p:extLst>
      <p:ext uri="{BB962C8B-B14F-4D97-AF65-F5344CB8AC3E}">
        <p14:creationId xmlns:p14="http://schemas.microsoft.com/office/powerpoint/2010/main" val="2257144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buNone/>
            </a:pPr>
            <a:r>
              <a:rPr lang="es-ES" sz="2000" b="1" dirty="0"/>
              <a:t>1. </a:t>
            </a:r>
            <a:r>
              <a:rPr lang="es-ES" sz="2000" dirty="0"/>
              <a:t>Cuando resulte aplicable el método de estimación indirecta, la inspección de los tributos acompañará a las actas incoadas para regularizar la situación tributaria de los obligados tributarios un informe razonado sobre:</a:t>
            </a:r>
          </a:p>
          <a:p>
            <a:pPr marL="0" indent="0">
              <a:buNone/>
            </a:pPr>
            <a:r>
              <a:rPr lang="es-ES" sz="2000" b="1" dirty="0"/>
              <a:t>a)</a:t>
            </a:r>
            <a:r>
              <a:rPr lang="es-ES" sz="2000" dirty="0"/>
              <a:t> Las causas determinantes de la aplicación del método de estimación indirecta.</a:t>
            </a:r>
          </a:p>
          <a:p>
            <a:pPr marL="0" indent="0">
              <a:buNone/>
            </a:pPr>
            <a:r>
              <a:rPr lang="es-ES" sz="2000" b="1" dirty="0"/>
              <a:t>b)</a:t>
            </a:r>
            <a:r>
              <a:rPr lang="es-ES" sz="2000" dirty="0"/>
              <a:t> La situación de la contabilidad y registros obligatorios del obligado tributario.</a:t>
            </a:r>
          </a:p>
          <a:p>
            <a:pPr marL="0" indent="0">
              <a:buNone/>
            </a:pPr>
            <a:r>
              <a:rPr lang="es-ES" sz="2000" b="1" dirty="0"/>
              <a:t>c)</a:t>
            </a:r>
            <a:r>
              <a:rPr lang="es-ES" sz="2000" dirty="0"/>
              <a:t> La justificación de los medios elegidos para la determinación de las bases, rendimientos o cuotas.</a:t>
            </a:r>
          </a:p>
          <a:p>
            <a:pPr marL="0" indent="0">
              <a:buNone/>
            </a:pPr>
            <a:r>
              <a:rPr lang="es-ES" sz="2000" b="1" dirty="0"/>
              <a:t>d)</a:t>
            </a:r>
            <a:r>
              <a:rPr lang="es-ES" sz="2000" dirty="0"/>
              <a:t> Los cálculos y estimaciones efectuados en virtud de los medios elegidos.</a:t>
            </a:r>
          </a:p>
          <a:p>
            <a:pPr marL="0" indent="0">
              <a:buNone/>
            </a:pPr>
            <a:r>
              <a:rPr lang="es-ES" sz="2000" b="1" dirty="0"/>
              <a:t>2. </a:t>
            </a:r>
            <a:r>
              <a:rPr lang="es-ES" sz="2000" b="1" dirty="0">
                <a:solidFill>
                  <a:srgbClr val="FF0000"/>
                </a:solidFill>
              </a:rPr>
              <a:t>La aplicación del método de estimación indirecta no requerirá acto administrativo previo que lo declare, pero en los recursos y reclamaciones que procedan contra los actos y liquidaciones resultantes podrá plantearse la procedencia de la aplicación de dicho método</a:t>
            </a:r>
            <a:r>
              <a:rPr lang="es-ES" sz="2000" dirty="0"/>
              <a:t>.</a:t>
            </a:r>
          </a:p>
          <a:p>
            <a:pPr marL="0" indent="0" algn="just">
              <a:buNone/>
            </a:pPr>
            <a:endParaRPr lang="es-ES" sz="2000" b="1" dirty="0">
              <a:solidFill>
                <a:srgbClr val="FF0000"/>
              </a:solidFill>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fontScale="90000"/>
          </a:bodyPr>
          <a:lstStyle/>
          <a:p>
            <a:r>
              <a:rPr lang="es-ES" b="1" dirty="0"/>
              <a:t>Artículo 158 Aplicación del método de estimación indirecta</a:t>
            </a:r>
            <a:endParaRPr lang="es-ES" dirty="0"/>
          </a:p>
        </p:txBody>
      </p:sp>
    </p:spTree>
    <p:extLst>
      <p:ext uri="{BB962C8B-B14F-4D97-AF65-F5344CB8AC3E}">
        <p14:creationId xmlns:p14="http://schemas.microsoft.com/office/powerpoint/2010/main" val="38833801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lgn="just">
              <a:buNone/>
            </a:pPr>
            <a:r>
              <a:rPr lang="es-ES" sz="2000" b="1" dirty="0"/>
              <a:t>3. </a:t>
            </a:r>
            <a:r>
              <a:rPr lang="es-ES" sz="2000" dirty="0"/>
              <a:t>Los datos y antecedentes utilizados para la aplicación del método de estimación indirecta podrán proceder de cualquiera de las siguientes fuentes:</a:t>
            </a:r>
          </a:p>
          <a:p>
            <a:pPr marL="0" indent="0" algn="just">
              <a:buNone/>
            </a:pPr>
            <a:r>
              <a:rPr lang="es-ES" sz="2000" b="1" dirty="0"/>
              <a:t>a) </a:t>
            </a:r>
            <a:r>
              <a:rPr lang="es-ES" sz="2000" dirty="0"/>
              <a:t>Los signos, índices y módulos establecidos para el método de estimación objetiva, que se utilizarán preferentemente tratándose de obligados tributarios que hayan renunciado a dicho método. No obstante, </a:t>
            </a:r>
            <a:r>
              <a:rPr lang="es-ES" sz="2000" b="1" dirty="0">
                <a:solidFill>
                  <a:srgbClr val="FF0000"/>
                </a:solidFill>
              </a:rPr>
              <a:t>si la Inspección acredita la existencia de rendimientos o cuotas procedentes de la actividad económica por un importe superior, será este último el que se considere a efectos de la regularización.</a:t>
            </a:r>
          </a:p>
          <a:p>
            <a:pPr marL="0" indent="0" algn="just">
              <a:buNone/>
            </a:pPr>
            <a:r>
              <a:rPr lang="es-ES" sz="2000" b="1" dirty="0"/>
              <a:t>b) </a:t>
            </a:r>
            <a:r>
              <a:rPr lang="es-ES" sz="2000" dirty="0"/>
              <a:t>Los datos económicos y del proceso productivo obtenidos del propio obligado tributario</a:t>
            </a:r>
            <a:r>
              <a:rPr lang="es-ES" sz="2000" dirty="0" smtClean="0"/>
              <a:t>. Podrán </a:t>
            </a:r>
            <a:r>
              <a:rPr lang="es-ES" sz="2000" dirty="0"/>
              <a:t>utilizarse datos de ejercicios anteriores o posteriores al regularizado en los que disponga de información que se considere suficiente y fiable. En especial, podrá utilizarse información correspondiente al momento de desarrollo de la actuación inspectora, que podrá considerarse aplicable a los ejercicios anteriores, salvo que se justifique y cuantifique, por la Inspección o por el obligado tributario, que procede efectuar ajustes en dichos datos.</a:t>
            </a:r>
          </a:p>
          <a:p>
            <a:pPr marL="0" indent="0" algn="just">
              <a:buNone/>
            </a:pPr>
            <a:endParaRPr lang="es-ES" sz="2000" b="1" dirty="0">
              <a:solidFill>
                <a:srgbClr val="FF0000"/>
              </a:solidFill>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fontScale="90000"/>
          </a:bodyPr>
          <a:lstStyle/>
          <a:p>
            <a:r>
              <a:rPr lang="es-ES" b="1" dirty="0"/>
              <a:t>Artículo 158 Aplicación del método de estimación indirecta</a:t>
            </a:r>
            <a:endParaRPr lang="es-ES" dirty="0"/>
          </a:p>
        </p:txBody>
      </p:sp>
    </p:spTree>
    <p:extLst>
      <p:ext uri="{BB962C8B-B14F-4D97-AF65-F5344CB8AC3E}">
        <p14:creationId xmlns:p14="http://schemas.microsoft.com/office/powerpoint/2010/main" val="201013017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lgn="just">
              <a:buNone/>
            </a:pPr>
            <a:r>
              <a:rPr lang="es-ES" sz="2000" dirty="0"/>
              <a:t>Cuando este método se aplique a la cuantificación de operaciones de características homogéneas del obligado tributario y este no aporte información al respecto, aporte información incorrecta o insuficiente o se descubra la existencia de incorrecciones reiteradas en una muestra de dichas operaciones, la inspección de los tributos podrá regularizarlas por muestreo. En estos casos, podrá aplicarse el promedio que resulta de la muestra a la totalidad de las operaciones del período comprobado, salvo que el obligado tributario acredite la existencia de causas específicas que justifiquen la improcedencia de dicha proporción.</a:t>
            </a:r>
          </a:p>
          <a:p>
            <a:pPr marL="0" indent="0" algn="just">
              <a:buNone/>
            </a:pPr>
            <a:r>
              <a:rPr lang="es-ES" sz="2000" b="1" dirty="0"/>
              <a:t>c) </a:t>
            </a:r>
            <a:r>
              <a:rPr lang="es-ES" sz="2000" dirty="0"/>
              <a:t>Los datos procedentes de estudios del sector efectuados por organismos públicos o por organizaciones privadas de acuerdo con técnicas estadísticas adecuadas, y que se refieran al periodo objeto de regularización. </a:t>
            </a:r>
            <a:r>
              <a:rPr lang="es-ES" sz="2000" b="1" dirty="0">
                <a:solidFill>
                  <a:srgbClr val="FF0000"/>
                </a:solidFill>
              </a:rPr>
              <a:t>En este caso se identificará la fuente de los estudios, a efectos de que el obligado tributario pueda argumentar lo que considere adecuado a su derecho en relación con los mismos.</a:t>
            </a:r>
          </a:p>
          <a:p>
            <a:pPr marL="0" indent="0" algn="just">
              <a:buNone/>
            </a:pPr>
            <a:endParaRPr lang="es-ES" sz="2000" b="1" dirty="0">
              <a:solidFill>
                <a:srgbClr val="FF0000"/>
              </a:solidFill>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fontScale="90000"/>
          </a:bodyPr>
          <a:lstStyle/>
          <a:p>
            <a:r>
              <a:rPr lang="es-ES" b="1" dirty="0"/>
              <a:t>Artículo 158 Aplicación del método de estimación indirecta</a:t>
            </a:r>
            <a:endParaRPr lang="es-ES" dirty="0"/>
          </a:p>
        </p:txBody>
      </p:sp>
    </p:spTree>
    <p:extLst>
      <p:ext uri="{BB962C8B-B14F-4D97-AF65-F5344CB8AC3E}">
        <p14:creationId xmlns:p14="http://schemas.microsoft.com/office/powerpoint/2010/main" val="24568334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lgn="just">
              <a:buNone/>
            </a:pPr>
            <a:r>
              <a:rPr lang="es-ES" sz="2400" b="1" dirty="0"/>
              <a:t>d) </a:t>
            </a:r>
            <a:r>
              <a:rPr lang="es-ES" sz="2400" dirty="0"/>
              <a:t>Los datos de una muestra obtenida por los órganos de la Inspección sobre empresas, actividades o productos con características relevantes que sean análogas o similares a las del obligado tributario, y se refieran al mismo año. En este caso, la Inspección deberá identificar la muestra elegida, de forma que se garantice su adecuación a las características del obligado tributario, y señalar el Registro Público o fuente de la que se obtuvieron los datos. En caso de que los datos utilizados procedan de la propia Administración Tributaria, la muestra se realizará de conformidad con lo dispuesto reglamentariamente.</a:t>
            </a:r>
            <a:endParaRPr lang="es-ES" sz="2400" b="1" dirty="0">
              <a:solidFill>
                <a:srgbClr val="FF0000"/>
              </a:solidFill>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fontScale="90000"/>
          </a:bodyPr>
          <a:lstStyle/>
          <a:p>
            <a:r>
              <a:rPr lang="es-ES" b="1" dirty="0"/>
              <a:t>Artículo 158 Aplicación del método de estimación indirecta</a:t>
            </a:r>
            <a:endParaRPr lang="es-ES" dirty="0"/>
          </a:p>
        </p:txBody>
      </p:sp>
    </p:spTree>
    <p:extLst>
      <p:ext uri="{BB962C8B-B14F-4D97-AF65-F5344CB8AC3E}">
        <p14:creationId xmlns:p14="http://schemas.microsoft.com/office/powerpoint/2010/main" val="475331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lgn="just">
              <a:buNone/>
            </a:pPr>
            <a:r>
              <a:rPr lang="es-ES" sz="2400" b="1" dirty="0"/>
              <a:t>4. </a:t>
            </a:r>
            <a:r>
              <a:rPr lang="es-ES" sz="2400" dirty="0"/>
              <a:t>En caso de imposición directa, se podrá determinar por el método de estimación indirecta las ventas y prestaciones, las compras y gastos o el rendimiento neto de la actividad. La estimación indirecta puede referirse únicamente a las ventas y prestaciones, si las compras y gastos que figuran en la contabilidad o en los registros fiscales se consideran suficientemente acreditados. Asimismo, puede referirse únicamente a las compras y gastos cuando las ventas y prestaciones resulten suficientemente acreditadas</a:t>
            </a:r>
            <a:r>
              <a:rPr lang="es-ES" sz="2400" dirty="0" smtClean="0"/>
              <a:t>.</a:t>
            </a:r>
            <a:endParaRPr lang="es-ES" sz="2400" b="1" dirty="0">
              <a:solidFill>
                <a:srgbClr val="FF0000"/>
              </a:solidFill>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fontScale="90000"/>
          </a:bodyPr>
          <a:lstStyle/>
          <a:p>
            <a:r>
              <a:rPr lang="es-ES" b="1" dirty="0"/>
              <a:t>Artículo 158 Aplicación del método de estimación indirecta</a:t>
            </a:r>
            <a:endParaRPr lang="es-ES" dirty="0"/>
          </a:p>
        </p:txBody>
      </p:sp>
    </p:spTree>
    <p:extLst>
      <p:ext uri="{BB962C8B-B14F-4D97-AF65-F5344CB8AC3E}">
        <p14:creationId xmlns:p14="http://schemas.microsoft.com/office/powerpoint/2010/main" val="68403390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lgn="just">
              <a:buNone/>
            </a:pPr>
            <a:r>
              <a:rPr lang="es-ES" sz="2400" dirty="0"/>
              <a:t>En caso de imposición sobre el consumo, se podrá determinar por el método de estimación indirecta la base y la cuota repercutida, la cuota que se estima soportada y deducible o ambos importes. La cuota que se estima soportada y deducible se calculará estimando las cuotas que corresponderían a los bienes y servicios que serían normalmente necesarios para la obtención de las ventas o prestaciones correspondientes, pero solo en la cuantía en la que se aprecie que se ha repercutido el impuesto y que este ha sido soportado efectivamente por el obligado tributario. Si la Administración Tributaria no dispone de información que le permita apreciar la repercusión de las cuotas, corresponderá al obligado tributario aportar la información que permita identificar a las personas o entidades que le repercutieron el impuesto y calcular su importe.</a:t>
            </a:r>
          </a:p>
          <a:p>
            <a:pPr marL="0" indent="0" algn="just">
              <a:buNone/>
            </a:pPr>
            <a:endParaRPr lang="es-ES" sz="2400" b="1" dirty="0">
              <a:solidFill>
                <a:srgbClr val="FF0000"/>
              </a:solidFill>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fontScale="90000"/>
          </a:bodyPr>
          <a:lstStyle/>
          <a:p>
            <a:r>
              <a:rPr lang="es-ES" b="1" dirty="0"/>
              <a:t>Artículo 158 Aplicación del método de estimación indirecta</a:t>
            </a:r>
            <a:endParaRPr lang="es-ES" dirty="0"/>
          </a:p>
        </p:txBody>
      </p:sp>
    </p:spTree>
    <p:extLst>
      <p:ext uri="{BB962C8B-B14F-4D97-AF65-F5344CB8AC3E}">
        <p14:creationId xmlns:p14="http://schemas.microsoft.com/office/powerpoint/2010/main" val="341864465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lgn="just">
              <a:buNone/>
            </a:pPr>
            <a:r>
              <a:rPr lang="es-ES" sz="2800" b="1" dirty="0" smtClean="0">
                <a:solidFill>
                  <a:srgbClr val="FF0000"/>
                </a:solidFill>
              </a:rPr>
              <a:t>Ningún </a:t>
            </a:r>
            <a:r>
              <a:rPr lang="es-ES" sz="2800" b="1" dirty="0">
                <a:solidFill>
                  <a:srgbClr val="FF0000"/>
                </a:solidFill>
              </a:rPr>
              <a:t>gasto o cuota soportada correspondiente a un ejercicio regularizado por medio de estimación indirecta podrá ser objeto de deducción en un ejercicio distinto.</a:t>
            </a:r>
          </a:p>
          <a:p>
            <a:pPr marL="0" indent="0" algn="just">
              <a:buNone/>
            </a:pPr>
            <a:endParaRPr lang="es-ES" sz="2400" b="1" dirty="0" smtClean="0"/>
          </a:p>
          <a:p>
            <a:pPr marL="0" indent="0" algn="just">
              <a:buNone/>
            </a:pPr>
            <a:r>
              <a:rPr lang="es-ES" sz="2400" b="1" dirty="0" smtClean="0"/>
              <a:t>5</a:t>
            </a:r>
            <a:r>
              <a:rPr lang="es-ES" sz="2400" b="1" dirty="0"/>
              <a:t>. </a:t>
            </a:r>
            <a:r>
              <a:rPr lang="es-ES" sz="2400" dirty="0"/>
              <a:t>En el caso de tributos con periodos de liquidación inferior al año, la cuota estimada por la Inspección de forma anual se repartirá linealmente entre los periodos de liquidación correspondientes, salvo que el obligado tributario justifique que procede un reparto temporal diferente.</a:t>
            </a:r>
            <a:endParaRPr lang="es-ES" sz="2400" b="1" dirty="0">
              <a:solidFill>
                <a:srgbClr val="FF0000"/>
              </a:solidFill>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fontScale="90000"/>
          </a:bodyPr>
          <a:lstStyle/>
          <a:p>
            <a:r>
              <a:rPr lang="es-ES" b="1" dirty="0"/>
              <a:t>Artículo 158 Aplicación del método de estimación indirecta</a:t>
            </a:r>
            <a:endParaRPr lang="es-ES" dirty="0"/>
          </a:p>
        </p:txBody>
      </p:sp>
    </p:spTree>
    <p:extLst>
      <p:ext uri="{BB962C8B-B14F-4D97-AF65-F5344CB8AC3E}">
        <p14:creationId xmlns:p14="http://schemas.microsoft.com/office/powerpoint/2010/main" val="641709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Artículo 68 Interrupción de los plazos de prescripción</a:t>
            </a:r>
            <a:endParaRPr lang="es-ES" dirty="0"/>
          </a:p>
        </p:txBody>
      </p:sp>
      <p:sp>
        <p:nvSpPr>
          <p:cNvPr id="3" name="2 Marcador de contenido"/>
          <p:cNvSpPr>
            <a:spLocks noGrp="1"/>
          </p:cNvSpPr>
          <p:nvPr>
            <p:ph idx="1"/>
          </p:nvPr>
        </p:nvSpPr>
        <p:spPr/>
        <p:txBody>
          <a:bodyPr>
            <a:normAutofit fontScale="85000" lnSpcReduction="20000"/>
          </a:bodyPr>
          <a:lstStyle/>
          <a:p>
            <a:pPr marL="457200" lvl="1" indent="0">
              <a:buNone/>
            </a:pPr>
            <a:r>
              <a:rPr lang="es-ES" altLang="es-ES" dirty="0" smtClean="0">
                <a:latin typeface="Century Schoolbook" pitchFamily="18" charset="0"/>
              </a:rPr>
              <a:t>OBLIGACIONES TRIBUTARIAS CONEXAS DEL PROPIO OBLIGADO TRIBUTARIO</a:t>
            </a:r>
          </a:p>
          <a:p>
            <a:pPr marL="0" indent="0" algn="just">
              <a:buNone/>
            </a:pPr>
            <a:r>
              <a:rPr lang="es-ES" altLang="es-ES" b="1" dirty="0" smtClean="0">
                <a:solidFill>
                  <a:srgbClr val="FF0000"/>
                </a:solidFill>
                <a:latin typeface="Century Schoolbook" pitchFamily="18" charset="0"/>
              </a:rPr>
              <a:t>La interrupción del derecho a liquidar una obligación tributaria determinará la interrupción del derecho a liquidar y a solicitar la devolución de la obligación tributaria conexa</a:t>
            </a:r>
            <a:r>
              <a:rPr lang="es-ES" altLang="es-ES" dirty="0" smtClean="0">
                <a:latin typeface="Century Schoolbook" pitchFamily="18" charset="0"/>
              </a:rPr>
              <a:t>.</a:t>
            </a:r>
          </a:p>
          <a:p>
            <a:pPr marL="0" indent="0">
              <a:buNone/>
            </a:pPr>
            <a:r>
              <a:rPr lang="es-ES" altLang="es-ES" dirty="0" smtClean="0">
                <a:latin typeface="Century Schoolbook" pitchFamily="18" charset="0"/>
              </a:rPr>
              <a:t>Obligación tributaria conexa:</a:t>
            </a:r>
          </a:p>
          <a:p>
            <a:pPr marL="457200" lvl="1" indent="0">
              <a:buNone/>
            </a:pPr>
            <a:r>
              <a:rPr lang="es-ES" altLang="es-ES" dirty="0" smtClean="0">
                <a:latin typeface="Century Schoolbook" pitchFamily="18" charset="0"/>
              </a:rPr>
              <a:t>Aquella en que alguno de sus elementos resulte afectado o se determine en función de los correspondientes a otra obligación</a:t>
            </a:r>
          </a:p>
          <a:p>
            <a:pPr marL="914400" lvl="2" indent="0">
              <a:buNone/>
            </a:pPr>
            <a:endParaRPr lang="es-ES" altLang="es-ES" sz="1800" dirty="0">
              <a:latin typeface="Century Schoolbook" pitchFamily="18" charset="0"/>
            </a:endParaRPr>
          </a:p>
          <a:p>
            <a:pPr marL="914400" lvl="2" indent="0">
              <a:buNone/>
            </a:pPr>
            <a:r>
              <a:rPr lang="es-ES" altLang="es-ES" sz="1800" dirty="0" smtClean="0">
                <a:latin typeface="Century Schoolbook" pitchFamily="18" charset="0"/>
              </a:rPr>
              <a:t>Ejemplo: regularización por imputación temporal incorrecta</a:t>
            </a:r>
          </a:p>
          <a:p>
            <a:pPr marL="0" indent="0" algn="just">
              <a:buNone/>
            </a:pPr>
            <a:endParaRPr lang="es-ES" dirty="0"/>
          </a:p>
        </p:txBody>
      </p:sp>
    </p:spTree>
    <p:extLst>
      <p:ext uri="{BB962C8B-B14F-4D97-AF65-F5344CB8AC3E}">
        <p14:creationId xmlns:p14="http://schemas.microsoft.com/office/powerpoint/2010/main" val="163259383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lgn="just">
              <a:buNone/>
            </a:pPr>
            <a:r>
              <a:rPr lang="es-ES" sz="2400" dirty="0" smtClean="0"/>
              <a:t>En </a:t>
            </a:r>
            <a:r>
              <a:rPr lang="es-ES" sz="2400" dirty="0"/>
              <a:t>resolución de fecha </a:t>
            </a:r>
            <a:r>
              <a:rPr lang="es-ES" sz="2400" b="1" dirty="0">
                <a:solidFill>
                  <a:srgbClr val="FF0000"/>
                </a:solidFill>
              </a:rPr>
              <a:t>23-1-2014</a:t>
            </a:r>
            <a:r>
              <a:rPr lang="es-ES" sz="2400" dirty="0"/>
              <a:t>, el </a:t>
            </a:r>
            <a:r>
              <a:rPr lang="es-ES" sz="2400" b="1" dirty="0" smtClean="0">
                <a:solidFill>
                  <a:srgbClr val="FF0000"/>
                </a:solidFill>
              </a:rPr>
              <a:t>TEAC</a:t>
            </a:r>
            <a:r>
              <a:rPr lang="es-ES" sz="2400" dirty="0" smtClean="0"/>
              <a:t> </a:t>
            </a:r>
            <a:r>
              <a:rPr lang="es-ES" sz="2400" dirty="0"/>
              <a:t>niega a un contribuyente la posibilidad de aportar pruebas en el marco de un recurso de reposición, si pudo aportar dichos documentos con anterioridad. </a:t>
            </a:r>
            <a:endParaRPr lang="es-ES" sz="2400" dirty="0" smtClean="0"/>
          </a:p>
          <a:p>
            <a:pPr marL="0" indent="0" algn="just">
              <a:buNone/>
            </a:pPr>
            <a:r>
              <a:rPr lang="es-ES" sz="2400" dirty="0" smtClean="0"/>
              <a:t>Cierto </a:t>
            </a:r>
            <a:r>
              <a:rPr lang="es-ES" sz="2400" dirty="0"/>
              <a:t>es, no obstante, que afirma el </a:t>
            </a:r>
            <a:r>
              <a:rPr lang="es-ES" sz="2400" dirty="0" smtClean="0"/>
              <a:t>TEAC </a:t>
            </a:r>
            <a:r>
              <a:rPr lang="es-ES" sz="2400" dirty="0"/>
              <a:t>que dicho criterio debe aplicarse solo en determinados supuestos y con mucha cautela. </a:t>
            </a:r>
            <a:endParaRPr lang="es-ES" sz="2400" dirty="0" smtClean="0"/>
          </a:p>
          <a:p>
            <a:pPr marL="0" indent="0" algn="just">
              <a:buNone/>
            </a:pPr>
            <a:r>
              <a:rPr lang="es-ES" sz="2400" dirty="0" smtClean="0"/>
              <a:t>No </a:t>
            </a:r>
            <a:r>
              <a:rPr lang="es-ES" sz="2400" dirty="0"/>
              <a:t>en vano está en juego, </a:t>
            </a:r>
            <a:r>
              <a:rPr lang="es-ES" sz="2400" dirty="0" smtClean="0"/>
              <a:t>un </a:t>
            </a:r>
            <a:r>
              <a:rPr lang="es-ES" sz="2400" dirty="0"/>
              <a:t>derecho constitucional como el de </a:t>
            </a:r>
            <a:r>
              <a:rPr lang="es-ES" b="1" dirty="0">
                <a:solidFill>
                  <a:srgbClr val="FF0000"/>
                </a:solidFill>
              </a:rPr>
              <a:t>tutela judicial efectiva</a:t>
            </a:r>
            <a:r>
              <a:rPr lang="es-ES" sz="2400" dirty="0"/>
              <a:t>.</a:t>
            </a:r>
            <a:endParaRPr lang="es-ES" sz="2400" b="1" dirty="0">
              <a:solidFill>
                <a:srgbClr val="FF0000"/>
              </a:solidFill>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a:bodyPr>
          <a:lstStyle/>
          <a:p>
            <a:r>
              <a:rPr lang="es-ES" dirty="0" smtClean="0"/>
              <a:t>APORTACION DE PRUEBAS</a:t>
            </a:r>
            <a:endParaRPr lang="es-ES" dirty="0"/>
          </a:p>
        </p:txBody>
      </p:sp>
    </p:spTree>
    <p:extLst>
      <p:ext uri="{BB962C8B-B14F-4D97-AF65-F5344CB8AC3E}">
        <p14:creationId xmlns:p14="http://schemas.microsoft.com/office/powerpoint/2010/main" val="104486891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lgn="just">
              <a:buNone/>
            </a:pPr>
            <a:r>
              <a:rPr lang="es-ES" dirty="0" smtClean="0"/>
              <a:t>Pero el </a:t>
            </a:r>
            <a:r>
              <a:rPr lang="es-ES" dirty="0"/>
              <a:t>Tribunal Supremo ha salido al rescate del contribuyente, flexibilizando el restrictivo criterio del </a:t>
            </a:r>
            <a:r>
              <a:rPr lang="es-ES" dirty="0" smtClean="0"/>
              <a:t>TEAC, </a:t>
            </a:r>
            <a:r>
              <a:rPr lang="es-ES" dirty="0"/>
              <a:t>y ampliando el </a:t>
            </a:r>
            <a:r>
              <a:rPr lang="es-ES" dirty="0" smtClean="0"/>
              <a:t>abanico </a:t>
            </a:r>
            <a:r>
              <a:rPr lang="es-ES" dirty="0"/>
              <a:t>de supuestos en los que será admisible la aportación de pruebas y documentos una vez concluido el procedimiento administrativo.</a:t>
            </a:r>
            <a:endParaRPr lang="es-ES" b="1" dirty="0">
              <a:solidFill>
                <a:srgbClr val="FF0000"/>
              </a:solidFill>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a:bodyPr>
          <a:lstStyle/>
          <a:p>
            <a:r>
              <a:rPr lang="es-ES" dirty="0" smtClean="0"/>
              <a:t>APORTACION DE PRUEBAS</a:t>
            </a:r>
            <a:endParaRPr lang="es-ES" dirty="0"/>
          </a:p>
        </p:txBody>
      </p:sp>
    </p:spTree>
    <p:extLst>
      <p:ext uri="{BB962C8B-B14F-4D97-AF65-F5344CB8AC3E}">
        <p14:creationId xmlns:p14="http://schemas.microsoft.com/office/powerpoint/2010/main" val="198772578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lgn="just">
              <a:buNone/>
            </a:pPr>
            <a:r>
              <a:rPr lang="es-ES" sz="2800" dirty="0" smtClean="0"/>
              <a:t>La </a:t>
            </a:r>
            <a:r>
              <a:rPr lang="es-ES" sz="2800" dirty="0"/>
              <a:t>sentencia del Alto Tribunal de </a:t>
            </a:r>
            <a:r>
              <a:rPr lang="es-ES" sz="2800" b="1" dirty="0">
                <a:solidFill>
                  <a:srgbClr val="FF0000"/>
                </a:solidFill>
              </a:rPr>
              <a:t>5-11-2014</a:t>
            </a:r>
            <a:r>
              <a:rPr lang="es-ES" sz="2800" dirty="0"/>
              <a:t>, cuyo interés radica en que reconoce al contribuyente la posibilidad de acreditar la realización de un gasto de un modo diferente al exigido por la Administración. Reconoce el Supremo que </a:t>
            </a:r>
            <a:r>
              <a:rPr lang="es-ES" sz="2800" b="1" dirty="0">
                <a:solidFill>
                  <a:srgbClr val="FF0000"/>
                </a:solidFill>
              </a:rPr>
              <a:t>"la acreditación, por otros medios, de los gastos litigiosos exige aceptar la documentación requerida, -aunque presentada en un momento posterior- previamente respaldada por otros medios, aunque no lo haya sido en la forma exigida por la Administración".</a:t>
            </a:r>
            <a:endParaRPr lang="es-ES" sz="2800" b="1" dirty="0">
              <a:solidFill>
                <a:srgbClr val="FF0000"/>
              </a:solidFill>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a:bodyPr>
          <a:lstStyle/>
          <a:p>
            <a:r>
              <a:rPr lang="es-ES" dirty="0" smtClean="0"/>
              <a:t>APORTACION DE PRUEBAS</a:t>
            </a:r>
            <a:endParaRPr lang="es-ES" dirty="0"/>
          </a:p>
        </p:txBody>
      </p:sp>
    </p:spTree>
    <p:extLst>
      <p:ext uri="{BB962C8B-B14F-4D97-AF65-F5344CB8AC3E}">
        <p14:creationId xmlns:p14="http://schemas.microsoft.com/office/powerpoint/2010/main" val="391709477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lgn="just">
              <a:buNone/>
            </a:pPr>
            <a:r>
              <a:rPr lang="es-ES" dirty="0" smtClean="0"/>
              <a:t>En </a:t>
            </a:r>
            <a:r>
              <a:rPr lang="es-ES" dirty="0"/>
              <a:t>este caso, el contribuyente disponía desde el primer momento de la documentación que finalmente, una vez concluido el procedimiento administrativo, aportó. </a:t>
            </a:r>
            <a:endParaRPr lang="es-ES" dirty="0" smtClean="0"/>
          </a:p>
          <a:p>
            <a:pPr marL="0" indent="0" algn="just">
              <a:buNone/>
            </a:pPr>
            <a:r>
              <a:rPr lang="es-ES" dirty="0" smtClean="0"/>
              <a:t>Pero </a:t>
            </a:r>
            <a:r>
              <a:rPr lang="es-ES" dirty="0"/>
              <a:t>decidió en primer lugar aportar en defensa de su derecho otros </a:t>
            </a:r>
            <a:r>
              <a:rPr lang="es-ES" dirty="0" smtClean="0"/>
              <a:t>documentos,</a:t>
            </a:r>
          </a:p>
          <a:p>
            <a:pPr marL="0" indent="0" algn="just">
              <a:buNone/>
            </a:pPr>
            <a:r>
              <a:rPr lang="es-ES" dirty="0" smtClean="0"/>
              <a:t> </a:t>
            </a:r>
            <a:r>
              <a:rPr lang="es-ES" dirty="0"/>
              <a:t>-concretamente se remitió al modelo 190, resumen anual de retenciones-.</a:t>
            </a:r>
            <a:endParaRPr lang="es-ES" b="1" dirty="0">
              <a:solidFill>
                <a:srgbClr val="FF0000"/>
              </a:solidFill>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a:bodyPr>
          <a:lstStyle/>
          <a:p>
            <a:r>
              <a:rPr lang="es-ES" dirty="0" smtClean="0"/>
              <a:t>APORTACION DE PRUEBAS</a:t>
            </a:r>
            <a:endParaRPr lang="es-ES" dirty="0"/>
          </a:p>
        </p:txBody>
      </p:sp>
    </p:spTree>
    <p:extLst>
      <p:ext uri="{BB962C8B-B14F-4D97-AF65-F5344CB8AC3E}">
        <p14:creationId xmlns:p14="http://schemas.microsoft.com/office/powerpoint/2010/main" val="131377359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lgn="just">
              <a:buNone/>
            </a:pPr>
            <a:r>
              <a:rPr lang="es-ES" dirty="0"/>
              <a:t>Cuando finalmente aportó los documentos que Hacienda consideraba válidos, </a:t>
            </a:r>
            <a:r>
              <a:rPr lang="es-ES" b="1" dirty="0">
                <a:solidFill>
                  <a:srgbClr val="FF0000"/>
                </a:solidFill>
              </a:rPr>
              <a:t>aunque concluido el procedimiento administrativo</a:t>
            </a:r>
            <a:r>
              <a:rPr lang="es-ES" dirty="0"/>
              <a:t>, los mismos debieron ser admitidos por el Tribunal. </a:t>
            </a:r>
            <a:endParaRPr lang="es-ES" dirty="0" smtClean="0"/>
          </a:p>
          <a:p>
            <a:pPr marL="0" indent="0" algn="just">
              <a:buNone/>
            </a:pPr>
            <a:endParaRPr lang="es-ES" dirty="0" smtClean="0"/>
          </a:p>
          <a:p>
            <a:pPr marL="0" indent="0" algn="just">
              <a:buNone/>
            </a:pPr>
            <a:r>
              <a:rPr lang="es-ES" dirty="0" smtClean="0"/>
              <a:t>Y </a:t>
            </a:r>
            <a:r>
              <a:rPr lang="es-ES" dirty="0"/>
              <a:t>ello </a:t>
            </a:r>
            <a:r>
              <a:rPr lang="es-ES" dirty="0" smtClean="0"/>
              <a:t>a </a:t>
            </a:r>
            <a:r>
              <a:rPr lang="es-ES" dirty="0"/>
              <a:t>pesar de que obrando en poder del contribuyente desde el primer momento, este decidió acreditar su derecho por otros medios.</a:t>
            </a:r>
            <a:endParaRPr lang="es-ES" b="1" dirty="0">
              <a:solidFill>
                <a:srgbClr val="FF0000"/>
              </a:solidFill>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a:bodyPr>
          <a:lstStyle/>
          <a:p>
            <a:r>
              <a:rPr lang="es-ES" dirty="0" smtClean="0"/>
              <a:t>APORTACION DE PRUEBAS</a:t>
            </a:r>
            <a:endParaRPr lang="es-ES" dirty="0"/>
          </a:p>
        </p:txBody>
      </p:sp>
    </p:spTree>
    <p:extLst>
      <p:ext uri="{BB962C8B-B14F-4D97-AF65-F5344CB8AC3E}">
        <p14:creationId xmlns:p14="http://schemas.microsoft.com/office/powerpoint/2010/main" val="336805990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lgn="just">
              <a:buNone/>
            </a:pPr>
            <a:r>
              <a:rPr lang="es-ES" dirty="0"/>
              <a:t>Una </a:t>
            </a:r>
            <a:r>
              <a:rPr lang="es-ES" u="sng" dirty="0"/>
              <a:t>segunda sentencia </a:t>
            </a:r>
            <a:r>
              <a:rPr lang="es-ES" dirty="0"/>
              <a:t>del mismo Tribunal, de fecha </a:t>
            </a:r>
            <a:r>
              <a:rPr lang="es-ES" b="1" dirty="0">
                <a:solidFill>
                  <a:srgbClr val="FF0000"/>
                </a:solidFill>
              </a:rPr>
              <a:t>10-11-2014</a:t>
            </a:r>
            <a:r>
              <a:rPr lang="es-ES" dirty="0"/>
              <a:t>, diferencia entre una </a:t>
            </a:r>
            <a:r>
              <a:rPr lang="es-ES" b="1" i="1" u="sng" dirty="0">
                <a:solidFill>
                  <a:srgbClr val="0070C0"/>
                </a:solidFill>
              </a:rPr>
              <a:t>imposibilidad subjetiva, y otra objetiva</a:t>
            </a:r>
            <a:r>
              <a:rPr lang="es-ES" dirty="0"/>
              <a:t>, a la hora de aportar los controvertidos documentos. A juicio del Tribunal, cuando estemos ante una imposibilidad subjetiva, cuyo origen está por tanto, únicamente, en la propia decisión del contribuyente, no será posible aportar los documentos una vez concluido el procedimiento administrativo.</a:t>
            </a:r>
            <a:endParaRPr lang="es-ES" b="1" dirty="0">
              <a:solidFill>
                <a:srgbClr val="FF0000"/>
              </a:solidFill>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a:bodyPr>
          <a:lstStyle/>
          <a:p>
            <a:r>
              <a:rPr lang="es-ES" dirty="0" smtClean="0"/>
              <a:t>APORTACION DE PRUEBAS</a:t>
            </a:r>
            <a:endParaRPr lang="es-ES" dirty="0"/>
          </a:p>
        </p:txBody>
      </p:sp>
    </p:spTree>
    <p:extLst>
      <p:ext uri="{BB962C8B-B14F-4D97-AF65-F5344CB8AC3E}">
        <p14:creationId xmlns:p14="http://schemas.microsoft.com/office/powerpoint/2010/main" val="65344358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lgn="just">
              <a:buNone/>
            </a:pPr>
            <a:r>
              <a:rPr lang="es-ES" dirty="0" smtClean="0"/>
              <a:t>A </a:t>
            </a:r>
            <a:r>
              <a:rPr lang="es-ES" dirty="0"/>
              <a:t>juicio del Tribunal, cuando estemos ante una imposibilidad subjetiva, cuyo origen está por tanto, </a:t>
            </a:r>
            <a:r>
              <a:rPr lang="es-ES" b="1" dirty="0">
                <a:solidFill>
                  <a:srgbClr val="FF0000"/>
                </a:solidFill>
              </a:rPr>
              <a:t>únicamente, en la propia decisión del contribuyente</a:t>
            </a:r>
            <a:r>
              <a:rPr lang="es-ES" dirty="0"/>
              <a:t>, no será posible </a:t>
            </a:r>
            <a:r>
              <a:rPr lang="es-ES" dirty="0" smtClean="0"/>
              <a:t>aportar </a:t>
            </a:r>
            <a:r>
              <a:rPr lang="es-ES" dirty="0"/>
              <a:t>los documentos una vez concluido el procedimiento administrativo.</a:t>
            </a:r>
            <a:endParaRPr lang="es-ES" b="1" dirty="0">
              <a:solidFill>
                <a:srgbClr val="FF0000"/>
              </a:solidFill>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a:bodyPr>
          <a:lstStyle/>
          <a:p>
            <a:r>
              <a:rPr lang="es-ES" dirty="0" smtClean="0"/>
              <a:t>APORTACION DE PRUEBAS</a:t>
            </a:r>
            <a:endParaRPr lang="es-ES" dirty="0"/>
          </a:p>
        </p:txBody>
      </p:sp>
    </p:spTree>
    <p:extLst>
      <p:ext uri="{BB962C8B-B14F-4D97-AF65-F5344CB8AC3E}">
        <p14:creationId xmlns:p14="http://schemas.microsoft.com/office/powerpoint/2010/main" val="178092065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lgn="just">
              <a:buNone/>
            </a:pPr>
            <a:r>
              <a:rPr lang="es-ES" sz="2400" dirty="0">
                <a:latin typeface="Arial" panose="020B0604020202020204" pitchFamily="34" charset="0"/>
                <a:cs typeface="Arial" panose="020B0604020202020204" pitchFamily="34" charset="0"/>
              </a:rPr>
              <a:t>Si, por el contrario, dicha imposibilidad es objetiva, es decir ajena al contribuyente, sí sería procedente la admisión de tales documentos extemporáneamente aportados. </a:t>
            </a:r>
            <a:r>
              <a:rPr lang="es-ES" sz="2400" b="1" dirty="0">
                <a:solidFill>
                  <a:srgbClr val="FF0000"/>
                </a:solidFill>
                <a:latin typeface="Arial" panose="020B0604020202020204" pitchFamily="34" charset="0"/>
                <a:cs typeface="Arial" panose="020B0604020202020204" pitchFamily="34" charset="0"/>
              </a:rPr>
              <a:t>Y por imposibilidad objetiva no debemos pensar tan sólo en los supuestos en que tal documento no se encuentre en poder del contribuyente. </a:t>
            </a:r>
            <a:r>
              <a:rPr lang="es-ES" sz="2400" dirty="0">
                <a:latin typeface="Arial" panose="020B0604020202020204" pitchFamily="34" charset="0"/>
                <a:cs typeface="Arial" panose="020B0604020202020204" pitchFamily="34" charset="0"/>
              </a:rPr>
              <a:t>En el caso planteado, el contribuyente recibió un requerimiento para aportar la documentación acreditativa de la superficie de un local, y al ser desestimados los documentos aportados, decidió este aportar nuevos documentos una vez concluido el procedimiento administrativo, posibilidad admitida por el Tribunal.</a:t>
            </a:r>
            <a:endParaRPr lang="es-ES" sz="2400" b="1" dirty="0">
              <a:solidFill>
                <a:srgbClr val="FF0000"/>
              </a:solidFill>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a:bodyPr>
          <a:lstStyle/>
          <a:p>
            <a:r>
              <a:rPr lang="es-ES" dirty="0" smtClean="0"/>
              <a:t>APORTACION DE PRUEBAS</a:t>
            </a:r>
            <a:endParaRPr lang="es-ES" dirty="0"/>
          </a:p>
        </p:txBody>
      </p:sp>
    </p:spTree>
    <p:extLst>
      <p:ext uri="{BB962C8B-B14F-4D97-AF65-F5344CB8AC3E}">
        <p14:creationId xmlns:p14="http://schemas.microsoft.com/office/powerpoint/2010/main" val="200383893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lgn="just">
              <a:buNone/>
            </a:pPr>
            <a:r>
              <a:rPr lang="es-ES" sz="4000" dirty="0" smtClean="0"/>
              <a:t>La </a:t>
            </a:r>
            <a:r>
              <a:rPr lang="es-ES" sz="4000" dirty="0"/>
              <a:t>sola consideración de si los documentos obraban o no en poder del contribuyente al inicio del procedimiento, es claramente insuficiente, y restringe de forma absolutamente abusiva, el derecho de defensa de los contribuyentes.</a:t>
            </a:r>
            <a:endParaRPr lang="es-ES" sz="4000" b="1" dirty="0">
              <a:solidFill>
                <a:srgbClr val="FF0000"/>
              </a:solidFill>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a:bodyPr>
          <a:lstStyle/>
          <a:p>
            <a:r>
              <a:rPr lang="es-ES" dirty="0" smtClean="0"/>
              <a:t>APORTACION DE PRUEBAS</a:t>
            </a:r>
            <a:endParaRPr lang="es-ES" dirty="0"/>
          </a:p>
        </p:txBody>
      </p:sp>
    </p:spTree>
    <p:extLst>
      <p:ext uri="{BB962C8B-B14F-4D97-AF65-F5344CB8AC3E}">
        <p14:creationId xmlns:p14="http://schemas.microsoft.com/office/powerpoint/2010/main" val="176054860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lgn="just">
              <a:buNone/>
            </a:pPr>
            <a:r>
              <a:rPr lang="es-ES" sz="2800" dirty="0" smtClean="0">
                <a:latin typeface="Arial" panose="020B0604020202020204" pitchFamily="34" charset="0"/>
                <a:cs typeface="Arial" panose="020B0604020202020204" pitchFamily="34" charset="0"/>
              </a:rPr>
              <a:t>Como </a:t>
            </a:r>
            <a:r>
              <a:rPr lang="es-ES" sz="2800" dirty="0">
                <a:latin typeface="Arial" panose="020B0604020202020204" pitchFamily="34" charset="0"/>
                <a:cs typeface="Arial" panose="020B0604020202020204" pitchFamily="34" charset="0"/>
              </a:rPr>
              <a:t>bien refieren las sentencias del Supremo </a:t>
            </a:r>
            <a:r>
              <a:rPr lang="es-ES" sz="2800" dirty="0" smtClean="0">
                <a:latin typeface="Arial" panose="020B0604020202020204" pitchFamily="34" charset="0"/>
                <a:cs typeface="Arial" panose="020B0604020202020204" pitchFamily="34" charset="0"/>
              </a:rPr>
              <a:t>cuando, </a:t>
            </a:r>
            <a:r>
              <a:rPr lang="es-ES" sz="2800" dirty="0">
                <a:latin typeface="Arial" panose="020B0604020202020204" pitchFamily="34" charset="0"/>
                <a:cs typeface="Arial" panose="020B0604020202020204" pitchFamily="34" charset="0"/>
              </a:rPr>
              <a:t>hay una imposibilidad objetiva para aportar tales documentos. Y como tal, ha de entenderse, cualquier motivo que le haya impedido aportar la documentación en el momento procesal oportuno. Será conveniente no obstante, en estos casos, que </a:t>
            </a:r>
            <a:r>
              <a:rPr lang="es-ES" sz="2800" b="1" dirty="0">
                <a:solidFill>
                  <a:srgbClr val="FF0000"/>
                </a:solidFill>
                <a:latin typeface="Arial" panose="020B0604020202020204" pitchFamily="34" charset="0"/>
                <a:cs typeface="Arial" panose="020B0604020202020204" pitchFamily="34" charset="0"/>
              </a:rPr>
              <a:t>el contribuyente justifique al Tribunal u órgano que haya de resolver su recurso,</a:t>
            </a:r>
            <a:r>
              <a:rPr lang="es-ES" sz="2800" dirty="0">
                <a:latin typeface="Arial" panose="020B0604020202020204" pitchFamily="34" charset="0"/>
                <a:cs typeface="Arial" panose="020B0604020202020204" pitchFamily="34" charset="0"/>
              </a:rPr>
              <a:t> los motivos de la </a:t>
            </a:r>
            <a:r>
              <a:rPr lang="es-ES" sz="2800" dirty="0" smtClean="0">
                <a:latin typeface="Arial" panose="020B0604020202020204" pitchFamily="34" charset="0"/>
                <a:cs typeface="Arial" panose="020B0604020202020204" pitchFamily="34" charset="0"/>
              </a:rPr>
              <a:t>aportación extemporánea </a:t>
            </a:r>
            <a:r>
              <a:rPr lang="es-ES" sz="2800" dirty="0">
                <a:latin typeface="Arial" panose="020B0604020202020204" pitchFamily="34" charset="0"/>
                <a:cs typeface="Arial" panose="020B0604020202020204" pitchFamily="34" charset="0"/>
              </a:rPr>
              <a:t>de los documentos.</a:t>
            </a:r>
            <a:endParaRPr lang="es-ES" sz="2800" b="1" dirty="0">
              <a:solidFill>
                <a:srgbClr val="FF0000"/>
              </a:solidFill>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a:bodyPr>
          <a:lstStyle/>
          <a:p>
            <a:r>
              <a:rPr lang="es-ES" dirty="0" smtClean="0"/>
              <a:t>APORTACION DE PRUEBAS</a:t>
            </a:r>
            <a:endParaRPr lang="es-ES" dirty="0"/>
          </a:p>
        </p:txBody>
      </p:sp>
    </p:spTree>
    <p:extLst>
      <p:ext uri="{BB962C8B-B14F-4D97-AF65-F5344CB8AC3E}">
        <p14:creationId xmlns:p14="http://schemas.microsoft.com/office/powerpoint/2010/main" val="1310023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Artículo 68 Interrupción de los plazos de prescripción</a:t>
            </a:r>
            <a:endParaRPr lang="es-ES" dirty="0"/>
          </a:p>
        </p:txBody>
      </p:sp>
      <p:sp>
        <p:nvSpPr>
          <p:cNvPr id="3" name="2 Marcador de contenido"/>
          <p:cNvSpPr>
            <a:spLocks noGrp="1"/>
          </p:cNvSpPr>
          <p:nvPr>
            <p:ph idx="1"/>
          </p:nvPr>
        </p:nvSpPr>
        <p:spPr/>
        <p:txBody>
          <a:bodyPr>
            <a:normAutofit fontScale="70000" lnSpcReduction="20000"/>
          </a:bodyPr>
          <a:lstStyle/>
          <a:p>
            <a:r>
              <a:rPr lang="es-ES" altLang="es-ES" dirty="0" smtClean="0">
                <a:latin typeface="Century Schoolbook" pitchFamily="18" charset="0"/>
              </a:rPr>
              <a:t>Repercusión en sede revisora</a:t>
            </a:r>
          </a:p>
          <a:p>
            <a:pPr lvl="1"/>
            <a:r>
              <a:rPr lang="es-ES" altLang="es-ES" dirty="0" smtClean="0">
                <a:latin typeface="Century Schoolbook" pitchFamily="18" charset="0"/>
              </a:rPr>
              <a:t>Si existe recurso o reclamación contra la regularización, la resolución afectará a ambas obligaciones, debiendo regularizarse o pudiendo </a:t>
            </a:r>
            <a:r>
              <a:rPr lang="es-ES" altLang="es-ES" dirty="0" err="1" smtClean="0">
                <a:latin typeface="Century Schoolbook" pitchFamily="18" charset="0"/>
              </a:rPr>
              <a:t>autoregularizarse</a:t>
            </a:r>
            <a:r>
              <a:rPr lang="es-ES" altLang="es-ES" dirty="0" smtClean="0">
                <a:latin typeface="Century Schoolbook" pitchFamily="18" charset="0"/>
              </a:rPr>
              <a:t> la obligación tributaria conexa</a:t>
            </a:r>
          </a:p>
          <a:p>
            <a:pPr lvl="1"/>
            <a:r>
              <a:rPr lang="es-ES" altLang="es-ES" dirty="0" smtClean="0">
                <a:latin typeface="Century Schoolbook" pitchFamily="18" charset="0"/>
              </a:rPr>
              <a:t>La ejecución de la resolución implicará la regularización de las dos obligaciones</a:t>
            </a:r>
          </a:p>
          <a:p>
            <a:pPr lvl="1"/>
            <a:r>
              <a:rPr lang="es-ES" altLang="es-ES" dirty="0" smtClean="0">
                <a:latin typeface="Century Schoolbook" pitchFamily="18" charset="0"/>
              </a:rPr>
              <a:t>Las devoluciones y deudas resultantes de la aplicación de la figura serán compensables entre sí de oficio (sin que la deuda deba estar en periodo ejecutivo)</a:t>
            </a:r>
          </a:p>
          <a:p>
            <a:r>
              <a:rPr lang="es-ES" altLang="es-ES" dirty="0" smtClean="0">
                <a:latin typeface="Century Schoolbook" pitchFamily="18" charset="0"/>
              </a:rPr>
              <a:t>Las garantías que se hubiesen aportado en el recurso o reclamación para suspender la ejecución del acto de regularización servirán para garantizar, también, las cantidades que eventualmente hayan de ser ingresadas a resultas de la regularización de la obligación conexa.</a:t>
            </a:r>
          </a:p>
          <a:p>
            <a:pPr marL="0" indent="0" algn="just">
              <a:buNone/>
            </a:pPr>
            <a:endParaRPr lang="es-ES" dirty="0"/>
          </a:p>
        </p:txBody>
      </p:sp>
    </p:spTree>
    <p:extLst>
      <p:ext uri="{BB962C8B-B14F-4D97-AF65-F5344CB8AC3E}">
        <p14:creationId xmlns:p14="http://schemas.microsoft.com/office/powerpoint/2010/main" val="215413222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lgn="just">
              <a:buNone/>
            </a:pPr>
            <a:r>
              <a:rPr lang="es-ES" sz="2800" dirty="0" smtClean="0"/>
              <a:t>La </a:t>
            </a:r>
            <a:r>
              <a:rPr lang="es-ES" sz="2800" dirty="0"/>
              <a:t>Ley 29/1998 permite a los contribuyentes alegar, en defensa de su pretensión formulada en vía contencioso-administrativa, cuantos motivos procedan, hayan sido o no planteados ante la Administración -artículo 56.1-. Es evidente que en defensa de tales motivos, nuevos y no planteados a la Administración, podrán aportarse los documentos que se estimen oportunos, siendo indiferente que se tuvieran con anterioridad, ya que al referirse a motivos no alegados ante la Administración, era ociosa su aportación.</a:t>
            </a:r>
            <a:endParaRPr lang="es-ES" sz="2800" b="1" dirty="0">
              <a:solidFill>
                <a:srgbClr val="FF0000"/>
              </a:solidFill>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a:bodyPr>
          <a:lstStyle/>
          <a:p>
            <a:r>
              <a:rPr lang="es-ES" dirty="0" smtClean="0"/>
              <a:t>APORTACION DE PRUEBAS</a:t>
            </a:r>
            <a:endParaRPr lang="es-ES" dirty="0"/>
          </a:p>
        </p:txBody>
      </p:sp>
    </p:spTree>
    <p:extLst>
      <p:ext uri="{BB962C8B-B14F-4D97-AF65-F5344CB8AC3E}">
        <p14:creationId xmlns:p14="http://schemas.microsoft.com/office/powerpoint/2010/main" val="265461467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lgn="just" fontAlgn="base">
              <a:buNone/>
            </a:pPr>
            <a:r>
              <a:rPr lang="es-ES" sz="2800" dirty="0" smtClean="0"/>
              <a:t>La </a:t>
            </a:r>
            <a:r>
              <a:rPr lang="es-ES" sz="2800" dirty="0"/>
              <a:t>referida Ley permite también la aportación de documentos con el solo objeto de desvirtuar las alegaciones contenidas en la contestación a la demanda de la Administración, cuando estas pongan de manifiesto disconformidad en los hechos -artículo 56.4-.</a:t>
            </a:r>
          </a:p>
          <a:p>
            <a:pPr marL="0" indent="0" algn="just" fontAlgn="base">
              <a:buNone/>
            </a:pPr>
            <a:r>
              <a:rPr lang="es-ES" sz="2800" dirty="0"/>
              <a:t>En </a:t>
            </a:r>
            <a:r>
              <a:rPr lang="es-ES" sz="2800" dirty="0" smtClean="0"/>
              <a:t>definitiva, que van </a:t>
            </a:r>
            <a:r>
              <a:rPr lang="es-ES" sz="2800" dirty="0"/>
              <a:t>ampliado el catálogo de supuestos en los que es posible aportar documentación, a pesar de haber concluido el procedimiento administrativo.</a:t>
            </a:r>
          </a:p>
          <a:p>
            <a:pPr marL="0" indent="0" algn="just">
              <a:buNone/>
            </a:pPr>
            <a:endParaRPr lang="es-ES" sz="2800" b="1" dirty="0">
              <a:solidFill>
                <a:srgbClr val="FF0000"/>
              </a:solidFill>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a:bodyPr>
          <a:lstStyle/>
          <a:p>
            <a:r>
              <a:rPr lang="es-ES" dirty="0" smtClean="0"/>
              <a:t>APORTACION DE PRUEBAS</a:t>
            </a:r>
            <a:endParaRPr lang="es-ES" dirty="0"/>
          </a:p>
        </p:txBody>
      </p:sp>
    </p:spTree>
    <p:extLst>
      <p:ext uri="{BB962C8B-B14F-4D97-AF65-F5344CB8AC3E}">
        <p14:creationId xmlns:p14="http://schemas.microsoft.com/office/powerpoint/2010/main" val="3257655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Artículo 66 bis Derecho a comprobar e investigar</a:t>
            </a:r>
            <a:endParaRPr lang="es-ES" dirty="0"/>
          </a:p>
        </p:txBody>
      </p:sp>
      <p:sp>
        <p:nvSpPr>
          <p:cNvPr id="3" name="2 Marcador de contenido"/>
          <p:cNvSpPr>
            <a:spLocks noGrp="1"/>
          </p:cNvSpPr>
          <p:nvPr>
            <p:ph idx="1"/>
          </p:nvPr>
        </p:nvSpPr>
        <p:spPr/>
        <p:txBody>
          <a:bodyPr>
            <a:normAutofit fontScale="92500" lnSpcReduction="20000"/>
          </a:bodyPr>
          <a:lstStyle/>
          <a:p>
            <a:pPr marL="0" indent="0" algn="just">
              <a:buNone/>
            </a:pPr>
            <a:r>
              <a:rPr lang="es-ES" dirty="0"/>
              <a:t>El derecho de la Administración para iniciar el procedimiento de comprobación de las </a:t>
            </a:r>
            <a:r>
              <a:rPr lang="es-ES" b="1" dirty="0">
                <a:solidFill>
                  <a:srgbClr val="FF0000"/>
                </a:solidFill>
              </a:rPr>
              <a:t>bases o cuotas compensadas o pendientes de compensación o de deducciones aplicadas o pendientes de aplicación, prescribirá a los diez años </a:t>
            </a:r>
            <a:r>
              <a:rPr lang="es-ES" dirty="0"/>
              <a:t>a contar desde el día siguiente a aquel en que finalice el plazo reglamentario establecido para presentar la declaración o autoliquidación correspondiente al ejercicio o periodo impositivo en que se generó el derecho a compensar dichas bases o cuotas o a aplicar dichas deducciones.</a:t>
            </a:r>
          </a:p>
        </p:txBody>
      </p:sp>
    </p:spTree>
    <p:extLst>
      <p:ext uri="{BB962C8B-B14F-4D97-AF65-F5344CB8AC3E}">
        <p14:creationId xmlns:p14="http://schemas.microsoft.com/office/powerpoint/2010/main" val="108968094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TotalTime>
  <Words>3272</Words>
  <Application>Microsoft Office PowerPoint</Application>
  <PresentationFormat>Presentación en pantalla (4:3)</PresentationFormat>
  <Paragraphs>310</Paragraphs>
  <Slides>81</Slides>
  <Notes>0</Notes>
  <HiddenSlides>0</HiddenSlides>
  <MMClips>0</MMClips>
  <ScaleCrop>false</ScaleCrop>
  <HeadingPairs>
    <vt:vector size="4" baseType="variant">
      <vt:variant>
        <vt:lpstr>Tema</vt:lpstr>
      </vt:variant>
      <vt:variant>
        <vt:i4>1</vt:i4>
      </vt:variant>
      <vt:variant>
        <vt:lpstr>Títulos de diapositiva</vt:lpstr>
      </vt:variant>
      <vt:variant>
        <vt:i4>81</vt:i4>
      </vt:variant>
    </vt:vector>
  </HeadingPairs>
  <TitlesOfParts>
    <vt:vector size="82" baseType="lpstr">
      <vt:lpstr>Tema de Office</vt:lpstr>
      <vt:lpstr>La actuación ante la inspección de hacienda tras la ley 34/2025 </vt:lpstr>
      <vt:lpstr>Artículo 66 Plazos de prescripción</vt:lpstr>
      <vt:lpstr>Artículo 115 Potestades y funciones de comprobación e investigación</vt:lpstr>
      <vt:lpstr>Artículo 115 Potestades y funciones de comprobación e investigación</vt:lpstr>
      <vt:lpstr>Artículo 66 bis Derecho a comprobar e investigar</vt:lpstr>
      <vt:lpstr>Artículo 68 Interrupción de los plazos de prescripción</vt:lpstr>
      <vt:lpstr>Artículo 68 Interrupción de los plazos de prescripción</vt:lpstr>
      <vt:lpstr>Artículo 68 Interrupción de los plazos de prescripción</vt:lpstr>
      <vt:lpstr>Artículo 66 bis Derecho a comprobar e investigar</vt:lpstr>
      <vt:lpstr>Artículo 66 bis Derecho a comprobar e investigar</vt:lpstr>
      <vt:lpstr>Artículo 105 Carga de la prueba</vt:lpstr>
      <vt:lpstr>Artículo 106 Normas sobre medios y valoración de la prueba</vt:lpstr>
      <vt:lpstr>Artículo 106 Normas sobre medios y valoración de la prueba</vt:lpstr>
      <vt:lpstr>Artículo 106 Normas sobre medios y valoración de la prueba</vt:lpstr>
      <vt:lpstr>Ley 37/1992. Artículo 97 Requisitos formales de la deducción</vt:lpstr>
      <vt:lpstr>Ley 37/1992. Artículo 97 Requisitos formales de la deducción</vt:lpstr>
      <vt:lpstr>Ley 37/1992. Artículo 97 Requisitos formales de la deducción</vt:lpstr>
      <vt:lpstr>Ley 37/1992. Artículo 97 Requisitos formales de la deducción</vt:lpstr>
      <vt:lpstr>Artículo 107 Valor probatorio de las diligencias</vt:lpstr>
      <vt:lpstr>Artículo 108 Presunciones en materia tributaria</vt:lpstr>
      <vt:lpstr>Artículo 108 Presunciones en materia tributaria</vt:lpstr>
      <vt:lpstr>Artículo 141 La inspección tributaria</vt:lpstr>
      <vt:lpstr>Artículo 141 La inspección tributaria</vt:lpstr>
      <vt:lpstr>Artículo 142 Facultades de la inspección de los tributos</vt:lpstr>
      <vt:lpstr>Artículo 142 Facultades de la inspección de los tributos</vt:lpstr>
      <vt:lpstr>Artículo 143 Documentación de las actuaciones de la inspección</vt:lpstr>
      <vt:lpstr>Artículo 144 Valor probatorio de las actas</vt:lpstr>
      <vt:lpstr>Artículo 145 Objeto del procedimiento de inspección</vt:lpstr>
      <vt:lpstr>Artículo 146 Medidas cautelares en el procedimiento de inspección</vt:lpstr>
      <vt:lpstr>Artículo 146 Medidas cautelares en el procedimiento de inspección</vt:lpstr>
      <vt:lpstr>Artículo 147 Iniciación del procedimiento de inspección</vt:lpstr>
      <vt:lpstr>Artículo 148 Alcance de las actuaciones del procedimiento de inspección</vt:lpstr>
      <vt:lpstr>Artículo 101 Las liquidaciones tributarias: concepto y clases</vt:lpstr>
      <vt:lpstr>Artículo 101 Las liquidaciones tributarias: concepto y clases</vt:lpstr>
      <vt:lpstr>Artículo 149 Solicitud del obligado tributario de una inspección de carácter general</vt:lpstr>
      <vt:lpstr>Artículo 150 Plazo de las actuaciones inspectoras</vt:lpstr>
      <vt:lpstr>Artículo 150 Plazo de las actuaciones inspectoras</vt:lpstr>
      <vt:lpstr>Artículo 150 Plazo de las actuaciones inspectoras</vt:lpstr>
      <vt:lpstr>Artículo 150 Plazo de las actuaciones inspectoras</vt:lpstr>
      <vt:lpstr>Artículo 150 Plazo de las actuaciones inspectoras</vt:lpstr>
      <vt:lpstr>Artículo 150 Plazo de las actuaciones inspectoras</vt:lpstr>
      <vt:lpstr>Artículo 150 Plazo de las actuaciones inspectoras</vt:lpstr>
      <vt:lpstr>Artículo 150 Plazo de las actuaciones inspectoras</vt:lpstr>
      <vt:lpstr>Artículo 150 Plazo de las actuaciones inspectoras</vt:lpstr>
      <vt:lpstr>Artículo 150 Plazo de las actuaciones inspectoras</vt:lpstr>
      <vt:lpstr>Artículo 151 Lugar de las actuaciones inspectoras</vt:lpstr>
      <vt:lpstr>Artículo 151 Lugar de las actuaciones inspectoras</vt:lpstr>
      <vt:lpstr>Artículo 152 Horario de las actuaciones inspectoras</vt:lpstr>
      <vt:lpstr>Artículo 153 Contenido de las actas</vt:lpstr>
      <vt:lpstr>Artículo 153 Contenido de las actas</vt:lpstr>
      <vt:lpstr>Artículo 154 Clases de actas según su tramitación</vt:lpstr>
      <vt:lpstr>Artículo 155 Actas con acuerdo</vt:lpstr>
      <vt:lpstr>Artículo 155 Actas con acuerdo</vt:lpstr>
      <vt:lpstr>Artículo 155 Actas con acuerdo</vt:lpstr>
      <vt:lpstr>Artículo 155 Actas con acuerdo</vt:lpstr>
      <vt:lpstr>Artículo 155 Actas con acuerdo</vt:lpstr>
      <vt:lpstr>Artículo 156 Actas de conformidad</vt:lpstr>
      <vt:lpstr>Artículo 156 Actas de conformidad</vt:lpstr>
      <vt:lpstr>Artículo 156 Actas de conformidad</vt:lpstr>
      <vt:lpstr>Artículo 156 Actas de conformidad</vt:lpstr>
      <vt:lpstr>Artículo 157 Actas de disconformidad</vt:lpstr>
      <vt:lpstr>Artículo 157 Actas de disconformidad</vt:lpstr>
      <vt:lpstr>Artículo 158 Aplicación del método de estimación indirecta</vt:lpstr>
      <vt:lpstr>Artículo 158 Aplicación del método de estimación indirecta</vt:lpstr>
      <vt:lpstr>Artículo 158 Aplicación del método de estimación indirecta</vt:lpstr>
      <vt:lpstr>Artículo 158 Aplicación del método de estimación indirecta</vt:lpstr>
      <vt:lpstr>Artículo 158 Aplicación del método de estimación indirecta</vt:lpstr>
      <vt:lpstr>Artículo 158 Aplicación del método de estimación indirecta</vt:lpstr>
      <vt:lpstr>Artículo 158 Aplicación del método de estimación indirecta</vt:lpstr>
      <vt:lpstr>APORTACION DE PRUEBAS</vt:lpstr>
      <vt:lpstr>APORTACION DE PRUEBAS</vt:lpstr>
      <vt:lpstr>APORTACION DE PRUEBAS</vt:lpstr>
      <vt:lpstr>APORTACION DE PRUEBAS</vt:lpstr>
      <vt:lpstr>APORTACION DE PRUEBAS</vt:lpstr>
      <vt:lpstr>APORTACION DE PRUEBAS</vt:lpstr>
      <vt:lpstr>APORTACION DE PRUEBAS</vt:lpstr>
      <vt:lpstr>APORTACION DE PRUEBAS</vt:lpstr>
      <vt:lpstr>APORTACION DE PRUEBAS</vt:lpstr>
      <vt:lpstr>APORTACION DE PRUEBAS</vt:lpstr>
      <vt:lpstr>APORTACION DE PRUEBAS</vt:lpstr>
      <vt:lpstr>APORTACION DE PRUEBAS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actuación ante la inspección de hacienda tras la ley 34/2025</dc:title>
  <dc:creator>Julio</dc:creator>
  <cp:lastModifiedBy>Julio</cp:lastModifiedBy>
  <cp:revision>97</cp:revision>
  <dcterms:created xsi:type="dcterms:W3CDTF">2016-06-09T09:45:52Z</dcterms:created>
  <dcterms:modified xsi:type="dcterms:W3CDTF">2016-09-26T10:32:42Z</dcterms:modified>
</cp:coreProperties>
</file>